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66" r:id="rId4"/>
    <p:sldId id="259" r:id="rId5"/>
    <p:sldId id="261" r:id="rId6"/>
    <p:sldId id="260" r:id="rId7"/>
    <p:sldId id="262" r:id="rId8"/>
    <p:sldId id="263" r:id="rId9"/>
    <p:sldId id="264" r:id="rId10"/>
    <p:sldId id="267" r:id="rId11"/>
    <p:sldId id="268" r:id="rId12"/>
    <p:sldId id="269" r:id="rId13"/>
    <p:sldId id="271" r:id="rId14"/>
    <p:sldId id="270" r:id="rId15"/>
    <p:sldId id="272" r:id="rId16"/>
    <p:sldId id="273" r:id="rId17"/>
    <p:sldId id="274" r:id="rId18"/>
    <p:sldId id="275" r:id="rId19"/>
    <p:sldId id="276" r:id="rId20"/>
    <p:sldId id="277" r:id="rId21"/>
    <p:sldId id="278" r:id="rId22"/>
    <p:sldId id="279" r:id="rId23"/>
    <p:sldId id="280" r:id="rId24"/>
    <p:sldId id="281" r:id="rId25"/>
    <p:sldId id="284" r:id="rId26"/>
    <p:sldId id="282" r:id="rId27"/>
    <p:sldId id="285" r:id="rId28"/>
    <p:sldId id="286" r:id="rId29"/>
    <p:sldId id="287" r:id="rId30"/>
    <p:sldId id="2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5535"/>
    <a:srgbClr val="EFEBE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0" d="100"/>
          <a:sy n="50" d="100"/>
        </p:scale>
        <p:origin x="1284"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809D5-329B-46E7-8112-EC7389559DB3}"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92A57-CF8D-4035-8751-E2377E18643F}" type="slidenum">
              <a:rPr lang="en-US" smtClean="0"/>
              <a:t>‹#›</a:t>
            </a:fld>
            <a:endParaRPr lang="en-US"/>
          </a:p>
        </p:txBody>
      </p:sp>
    </p:spTree>
    <p:extLst>
      <p:ext uri="{BB962C8B-B14F-4D97-AF65-F5344CB8AC3E}">
        <p14:creationId xmlns:p14="http://schemas.microsoft.com/office/powerpoint/2010/main" val="202643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7E72027-7980-4708-9DB1-452B9C6DE88B}"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5FB2A4-C598-48DC-882E-EEED72D36CC4}" type="slidenum">
              <a:rPr lang="en-US" smtClean="0"/>
              <a:t>‹#›</a:t>
            </a:fld>
            <a:endParaRPr lang="en-US"/>
          </a:p>
        </p:txBody>
      </p:sp>
    </p:spTree>
    <p:extLst>
      <p:ext uri="{BB962C8B-B14F-4D97-AF65-F5344CB8AC3E}">
        <p14:creationId xmlns:p14="http://schemas.microsoft.com/office/powerpoint/2010/main" val="1210043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E72027-7980-4708-9DB1-452B9C6DE88B}"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5FB2A4-C598-48DC-882E-EEED72D36CC4}" type="slidenum">
              <a:rPr lang="en-US" smtClean="0"/>
              <a:t>‹#›</a:t>
            </a:fld>
            <a:endParaRPr lang="en-US"/>
          </a:p>
        </p:txBody>
      </p:sp>
    </p:spTree>
    <p:extLst>
      <p:ext uri="{BB962C8B-B14F-4D97-AF65-F5344CB8AC3E}">
        <p14:creationId xmlns:p14="http://schemas.microsoft.com/office/powerpoint/2010/main" val="3601795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E72027-7980-4708-9DB1-452B9C6DE88B}"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5FB2A4-C598-48DC-882E-EEED72D36CC4}" type="slidenum">
              <a:rPr lang="en-US" smtClean="0"/>
              <a:t>‹#›</a:t>
            </a:fld>
            <a:endParaRPr lang="en-US"/>
          </a:p>
        </p:txBody>
      </p:sp>
    </p:spTree>
    <p:extLst>
      <p:ext uri="{BB962C8B-B14F-4D97-AF65-F5344CB8AC3E}">
        <p14:creationId xmlns:p14="http://schemas.microsoft.com/office/powerpoint/2010/main" val="2271724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E72027-7980-4708-9DB1-452B9C6DE88B}"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5FB2A4-C598-48DC-882E-EEED72D36CC4}" type="slidenum">
              <a:rPr lang="en-US" smtClean="0"/>
              <a:t>‹#›</a:t>
            </a:fld>
            <a:endParaRPr lang="en-US"/>
          </a:p>
        </p:txBody>
      </p:sp>
    </p:spTree>
    <p:extLst>
      <p:ext uri="{BB962C8B-B14F-4D97-AF65-F5344CB8AC3E}">
        <p14:creationId xmlns:p14="http://schemas.microsoft.com/office/powerpoint/2010/main" val="4277956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7E72027-7980-4708-9DB1-452B9C6DE88B}"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5FB2A4-C598-48DC-882E-EEED72D36CC4}" type="slidenum">
              <a:rPr lang="en-US" smtClean="0"/>
              <a:t>‹#›</a:t>
            </a:fld>
            <a:endParaRPr lang="en-US"/>
          </a:p>
        </p:txBody>
      </p:sp>
    </p:spTree>
    <p:extLst>
      <p:ext uri="{BB962C8B-B14F-4D97-AF65-F5344CB8AC3E}">
        <p14:creationId xmlns:p14="http://schemas.microsoft.com/office/powerpoint/2010/main" val="2899082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7E72027-7980-4708-9DB1-452B9C6DE88B}"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5FB2A4-C598-48DC-882E-EEED72D36CC4}" type="slidenum">
              <a:rPr lang="en-US" smtClean="0"/>
              <a:t>‹#›</a:t>
            </a:fld>
            <a:endParaRPr lang="en-US"/>
          </a:p>
        </p:txBody>
      </p:sp>
    </p:spTree>
    <p:extLst>
      <p:ext uri="{BB962C8B-B14F-4D97-AF65-F5344CB8AC3E}">
        <p14:creationId xmlns:p14="http://schemas.microsoft.com/office/powerpoint/2010/main" val="2265703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7E72027-7980-4708-9DB1-452B9C6DE88B}" type="datetimeFigureOut">
              <a:rPr lang="en-US" smtClean="0"/>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5FB2A4-C598-48DC-882E-EEED72D36CC4}" type="slidenum">
              <a:rPr lang="en-US" smtClean="0"/>
              <a:t>‹#›</a:t>
            </a:fld>
            <a:endParaRPr lang="en-US"/>
          </a:p>
        </p:txBody>
      </p:sp>
    </p:spTree>
    <p:extLst>
      <p:ext uri="{BB962C8B-B14F-4D97-AF65-F5344CB8AC3E}">
        <p14:creationId xmlns:p14="http://schemas.microsoft.com/office/powerpoint/2010/main" val="3071209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7E72027-7980-4708-9DB1-452B9C6DE88B}" type="datetimeFigureOut">
              <a:rPr lang="en-US" smtClean="0"/>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5FB2A4-C598-48DC-882E-EEED72D36CC4}" type="slidenum">
              <a:rPr lang="en-US" smtClean="0"/>
              <a:t>‹#›</a:t>
            </a:fld>
            <a:endParaRPr lang="en-US"/>
          </a:p>
        </p:txBody>
      </p:sp>
    </p:spTree>
    <p:extLst>
      <p:ext uri="{BB962C8B-B14F-4D97-AF65-F5344CB8AC3E}">
        <p14:creationId xmlns:p14="http://schemas.microsoft.com/office/powerpoint/2010/main" val="3651854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E72027-7980-4708-9DB1-452B9C6DE88B}" type="datetimeFigureOut">
              <a:rPr lang="en-US" smtClean="0"/>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5FB2A4-C598-48DC-882E-EEED72D36CC4}" type="slidenum">
              <a:rPr lang="en-US" smtClean="0"/>
              <a:t>‹#›</a:t>
            </a:fld>
            <a:endParaRPr lang="en-US"/>
          </a:p>
        </p:txBody>
      </p:sp>
    </p:spTree>
    <p:extLst>
      <p:ext uri="{BB962C8B-B14F-4D97-AF65-F5344CB8AC3E}">
        <p14:creationId xmlns:p14="http://schemas.microsoft.com/office/powerpoint/2010/main" val="3958809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7E72027-7980-4708-9DB1-452B9C6DE88B}"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5FB2A4-C598-48DC-882E-EEED72D36CC4}" type="slidenum">
              <a:rPr lang="en-US" smtClean="0"/>
              <a:t>‹#›</a:t>
            </a:fld>
            <a:endParaRPr lang="en-US"/>
          </a:p>
        </p:txBody>
      </p:sp>
    </p:spTree>
    <p:extLst>
      <p:ext uri="{BB962C8B-B14F-4D97-AF65-F5344CB8AC3E}">
        <p14:creationId xmlns:p14="http://schemas.microsoft.com/office/powerpoint/2010/main" val="3852916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7E72027-7980-4708-9DB1-452B9C6DE88B}"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5FB2A4-C598-48DC-882E-EEED72D36CC4}" type="slidenum">
              <a:rPr lang="en-US" smtClean="0"/>
              <a:t>‹#›</a:t>
            </a:fld>
            <a:endParaRPr lang="en-US"/>
          </a:p>
        </p:txBody>
      </p:sp>
    </p:spTree>
    <p:extLst>
      <p:ext uri="{BB962C8B-B14F-4D97-AF65-F5344CB8AC3E}">
        <p14:creationId xmlns:p14="http://schemas.microsoft.com/office/powerpoint/2010/main" val="1380593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EBE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72027-7980-4708-9DB1-452B9C6DE88B}" type="datetimeFigureOut">
              <a:rPr lang="en-US" smtClean="0"/>
              <a:t>1/24/2024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5FB2A4-C598-48DC-882E-EEED72D36CC4}" type="slidenum">
              <a:rPr lang="en-US" smtClean="0"/>
              <a:t>‹#›</a:t>
            </a:fld>
            <a:endParaRPr lang="en-US"/>
          </a:p>
        </p:txBody>
      </p:sp>
    </p:spTree>
    <p:extLst>
      <p:ext uri="{BB962C8B-B14F-4D97-AF65-F5344CB8AC3E}">
        <p14:creationId xmlns:p14="http://schemas.microsoft.com/office/powerpoint/2010/main" val="2278773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3.sv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96"/>
            <a:ext cx="12192000" cy="6883792"/>
          </a:xfrm>
          <a:prstGeom prst="rect">
            <a:avLst/>
          </a:prstGeom>
        </p:spPr>
      </p:pic>
    </p:spTree>
    <p:extLst>
      <p:ext uri="{BB962C8B-B14F-4D97-AF65-F5344CB8AC3E}">
        <p14:creationId xmlns:p14="http://schemas.microsoft.com/office/powerpoint/2010/main" val="25906167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ord 2"/>
          <p:cNvSpPr/>
          <p:nvPr/>
        </p:nvSpPr>
        <p:spPr>
          <a:xfrm rot="1338269">
            <a:off x="7597050" y="74271"/>
            <a:ext cx="6578111" cy="6771482"/>
          </a:xfrm>
          <a:prstGeom prst="chord">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p:cNvSpPr/>
          <p:nvPr/>
        </p:nvSpPr>
        <p:spPr>
          <a:xfrm rot="13820325">
            <a:off x="6967549" y="-2178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p:cNvSpPr/>
          <p:nvPr/>
        </p:nvSpPr>
        <p:spPr>
          <a:xfrm rot="13820325">
            <a:off x="7119949" y="1306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p:cNvSpPr/>
          <p:nvPr/>
        </p:nvSpPr>
        <p:spPr>
          <a:xfrm rot="13820325">
            <a:off x="7272349" y="2830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295903" y="3216720"/>
            <a:ext cx="5642042" cy="830997"/>
          </a:xfrm>
          <a:prstGeom prst="rect">
            <a:avLst/>
          </a:prstGeom>
          <a:noFill/>
        </p:spPr>
        <p:txBody>
          <a:bodyPr wrap="square" rtlCol="0">
            <a:spAutoFit/>
          </a:bodyPr>
          <a:lstStyle/>
          <a:p>
            <a:r>
              <a:rPr lang="en-US" sz="4800" dirty="0" smtClean="0">
                <a:latin typeface="Adobe Caslon Pro Bold" panose="0205070206050A020403" pitchFamily="18" charset="0"/>
              </a:rPr>
              <a:t>Conclusion</a:t>
            </a:r>
            <a:endParaRPr lang="en-US" sz="4800" dirty="0">
              <a:latin typeface="Adobe Caslon Pro Bold" panose="0205070206050A020403" pitchFamily="18" charset="0"/>
            </a:endParaRPr>
          </a:p>
        </p:txBody>
      </p:sp>
      <p:sp>
        <p:nvSpPr>
          <p:cNvPr id="8" name="TextBox 7"/>
          <p:cNvSpPr txBox="1"/>
          <p:nvPr/>
        </p:nvSpPr>
        <p:spPr>
          <a:xfrm>
            <a:off x="403068" y="1163073"/>
            <a:ext cx="6844754" cy="5262979"/>
          </a:xfrm>
          <a:prstGeom prst="rect">
            <a:avLst/>
          </a:prstGeom>
          <a:noFill/>
        </p:spPr>
        <p:txBody>
          <a:bodyPr wrap="square" rtlCol="0">
            <a:spAutoFit/>
          </a:bodyPr>
          <a:lstStyle/>
          <a:p>
            <a:pPr marL="285750" indent="-285750">
              <a:buFont typeface="Arial" panose="020B0604020202020204" pitchFamily="34" charset="0"/>
              <a:buChar char="•"/>
            </a:pPr>
            <a:r>
              <a:rPr lang="en-US" sz="1400" dirty="0"/>
              <a:t>Over the period of time there is growth is Foreign Direct Investment from 2000 to 2017 and there is significant increase in the FDI of India. So it’s totally safe for investors to invest in India.</a:t>
            </a:r>
          </a:p>
          <a:p>
            <a:pPr marL="285750" indent="-285750">
              <a:buFont typeface="Arial" panose="020B0604020202020204" pitchFamily="34" charset="0"/>
              <a:buChar char="•"/>
            </a:pPr>
            <a:r>
              <a:rPr lang="en-US" sz="1400" dirty="0"/>
              <a:t>Service Sector is the sector with highest Investment till now as compared to others while COIR, Defense and Mathematical Surveying and Drawing Instruments are the sector with zero Foreign Direct Investment. </a:t>
            </a:r>
          </a:p>
          <a:p>
            <a:pPr marL="285750" indent="-285750">
              <a:buFont typeface="Arial" panose="020B0604020202020204" pitchFamily="34" charset="0"/>
              <a:buChar char="•"/>
            </a:pPr>
            <a:r>
              <a:rPr lang="en-US" sz="1400" dirty="0"/>
              <a:t>There are some sectors with increasing FDI and some sectors with decreasing FDI. List of increasing FDI sector are given below. Investor can invest in those sector.</a:t>
            </a:r>
          </a:p>
          <a:p>
            <a:pPr marL="285750" indent="-285750">
              <a:buFont typeface="Arial" panose="020B0604020202020204" pitchFamily="34" charset="0"/>
              <a:buChar char="•"/>
            </a:pPr>
            <a:r>
              <a:rPr lang="en-US" sz="1400" dirty="0"/>
              <a:t>Some sectors shows drastic rise in investment in recent years such as Glue and Gelatin, Information and Broadcasting (including Print Media), Electrical Equipment, Sea Transport. One must be careful while investing in these sector.</a:t>
            </a:r>
          </a:p>
          <a:p>
            <a:pPr marL="285750" indent="-285750">
              <a:buFont typeface="Arial" panose="020B0604020202020204" pitchFamily="34" charset="0"/>
              <a:buChar char="•"/>
            </a:pPr>
            <a:r>
              <a:rPr lang="en-US" sz="1400" dirty="0"/>
              <a:t>While there is growth in Sea Transport, Telecommunication, Scientific Instruments, Chemicals (Other than fertilizers) after a sharp decrease in investment.</a:t>
            </a:r>
          </a:p>
          <a:p>
            <a:pPr marL="285750" indent="-285750">
              <a:buFont typeface="Arial" panose="020B0604020202020204" pitchFamily="34" charset="0"/>
              <a:buChar char="•"/>
            </a:pPr>
            <a:r>
              <a:rPr lang="en-US" sz="1400" dirty="0"/>
              <a:t>Construction (Infrastructure) Activity, Retail Trading, Trading, Hospital and Diagnostic Centre, Service Sector, Textile (including Dyed and Printed), Auto mobile industry, Telecommunications, Computer Software and Hardware, Non Conventional Energies, Metallurgical Industries, Power, Prime Mover (Other than Generators), Medical and surgical appliances are those sector with shows continuous and slow growth so one can invest in this sectors without fear of loss.</a:t>
            </a:r>
          </a:p>
          <a:p>
            <a:pPr marL="285750" indent="-285750">
              <a:buFont typeface="Arial" panose="020B0604020202020204" pitchFamily="34" charset="0"/>
              <a:buChar char="•"/>
            </a:pPr>
            <a:endParaRPr lang="en-US" sz="1400" dirty="0"/>
          </a:p>
          <a:p>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9" name="Rectangle 8"/>
          <p:cNvSpPr/>
          <p:nvPr/>
        </p:nvSpPr>
        <p:spPr>
          <a:xfrm>
            <a:off x="241540" y="129397"/>
            <a:ext cx="11950460" cy="6581956"/>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841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31" y="163114"/>
            <a:ext cx="11889972" cy="6694886"/>
          </a:xfrm>
          <a:prstGeom prst="rect">
            <a:avLst/>
          </a:prstGeom>
        </p:spPr>
      </p:pic>
    </p:spTree>
    <p:extLst>
      <p:ext uri="{BB962C8B-B14F-4D97-AF65-F5344CB8AC3E}">
        <p14:creationId xmlns:p14="http://schemas.microsoft.com/office/powerpoint/2010/main" val="32610360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32214"/>
          <a:stretch/>
        </p:blipFill>
        <p:spPr>
          <a:xfrm>
            <a:off x="191093" y="92241"/>
            <a:ext cx="12000907" cy="4462505"/>
          </a:xfrm>
          <a:prstGeom prst="rect">
            <a:avLst/>
          </a:prstGeom>
        </p:spPr>
      </p:pic>
      <p:sp>
        <p:nvSpPr>
          <p:cNvPr id="3" name="TextBox 2"/>
          <p:cNvSpPr txBox="1"/>
          <p:nvPr/>
        </p:nvSpPr>
        <p:spPr>
          <a:xfrm>
            <a:off x="439946" y="4735902"/>
            <a:ext cx="11240219" cy="1938992"/>
          </a:xfrm>
          <a:prstGeom prst="rect">
            <a:avLst/>
          </a:prstGeom>
          <a:noFill/>
        </p:spPr>
        <p:txBody>
          <a:bodyPr wrap="square" rtlCol="0">
            <a:spAutoFit/>
          </a:bodyPr>
          <a:lstStyle/>
          <a:p>
            <a:r>
              <a:rPr lang="en-US" sz="2000" b="1" dirty="0">
                <a:solidFill>
                  <a:srgbClr val="865535"/>
                </a:solidFill>
                <a:latin typeface="Adobe Garamond Pro" panose="02020502060506020403" pitchFamily="18" charset="0"/>
              </a:rPr>
              <a:t>Introduction</a:t>
            </a:r>
          </a:p>
          <a:p>
            <a:r>
              <a:rPr lang="en-US" sz="2000" dirty="0">
                <a:solidFill>
                  <a:srgbClr val="865535"/>
                </a:solidFill>
                <a:latin typeface="Adobe Garamond Pro" panose="02020502060506020403" pitchFamily="18" charset="0"/>
              </a:rPr>
              <a:t>Welcome to the data analysis report on the Amazon sales data set. This report aims to provide valuable insights and trends based on the analysis of Amazon sales data. By analyzing this data, we can gain a deeper understanding of customer behavior, product performance, and market trends. This information can be used to make informed business decisions and optimize sales strategies.</a:t>
            </a:r>
          </a:p>
          <a:p>
            <a:endParaRPr lang="en-US" sz="2000" dirty="0">
              <a:solidFill>
                <a:srgbClr val="865535"/>
              </a:solidFill>
              <a:latin typeface="Adobe Garamond Pro" panose="02020502060506020403" pitchFamily="18" charset="0"/>
            </a:endParaRPr>
          </a:p>
        </p:txBody>
      </p:sp>
    </p:spTree>
    <p:extLst>
      <p:ext uri="{BB962C8B-B14F-4D97-AF65-F5344CB8AC3E}">
        <p14:creationId xmlns:p14="http://schemas.microsoft.com/office/powerpoint/2010/main" val="2944322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ord 2"/>
          <p:cNvSpPr/>
          <p:nvPr/>
        </p:nvSpPr>
        <p:spPr>
          <a:xfrm rot="1338269">
            <a:off x="7597050" y="74271"/>
            <a:ext cx="6578111" cy="6771482"/>
          </a:xfrm>
          <a:prstGeom prst="chord">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p:cNvSpPr/>
          <p:nvPr/>
        </p:nvSpPr>
        <p:spPr>
          <a:xfrm rot="13820325">
            <a:off x="6967549" y="-2178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p:cNvSpPr/>
          <p:nvPr/>
        </p:nvSpPr>
        <p:spPr>
          <a:xfrm rot="13820325">
            <a:off x="7119949" y="1306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p:cNvSpPr/>
          <p:nvPr/>
        </p:nvSpPr>
        <p:spPr>
          <a:xfrm rot="13820325">
            <a:off x="7272349" y="2830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065084" y="2675182"/>
            <a:ext cx="5642042" cy="1569660"/>
          </a:xfrm>
          <a:prstGeom prst="rect">
            <a:avLst/>
          </a:prstGeom>
          <a:noFill/>
        </p:spPr>
        <p:txBody>
          <a:bodyPr wrap="square" rtlCol="0">
            <a:spAutoFit/>
          </a:bodyPr>
          <a:lstStyle/>
          <a:p>
            <a:r>
              <a:rPr lang="en-US" sz="4800" dirty="0" smtClean="0">
                <a:latin typeface="Adobe Caslon Pro Bold" panose="0205070206050A020403" pitchFamily="18" charset="0"/>
              </a:rPr>
              <a:t>Research</a:t>
            </a:r>
            <a:endParaRPr lang="en-US" sz="4800" dirty="0">
              <a:latin typeface="Adobe Caslon Pro Bold" panose="0205070206050A020403" pitchFamily="18" charset="0"/>
            </a:endParaRPr>
          </a:p>
          <a:p>
            <a:r>
              <a:rPr lang="en-US" sz="4800" dirty="0" smtClean="0">
                <a:latin typeface="Adobe Caslon Pro Bold" panose="0205070206050A020403" pitchFamily="18" charset="0"/>
              </a:rPr>
              <a:t>         Question</a:t>
            </a:r>
            <a:endParaRPr lang="en-US" sz="4800" dirty="0">
              <a:latin typeface="Adobe Caslon Pro Bold" panose="0205070206050A020403" pitchFamily="18" charset="0"/>
            </a:endParaRPr>
          </a:p>
        </p:txBody>
      </p:sp>
      <p:sp>
        <p:nvSpPr>
          <p:cNvPr id="8" name="TextBox 7"/>
          <p:cNvSpPr txBox="1"/>
          <p:nvPr/>
        </p:nvSpPr>
        <p:spPr>
          <a:xfrm>
            <a:off x="652854" y="1413298"/>
            <a:ext cx="6412179" cy="4093428"/>
          </a:xfrm>
          <a:prstGeom prst="rect">
            <a:avLst/>
          </a:prstGeom>
          <a:noFill/>
        </p:spPr>
        <p:txBody>
          <a:bodyPr wrap="square" rtlCol="0">
            <a:spAutoFit/>
          </a:bodyPr>
          <a:lstStyle/>
          <a:p>
            <a:r>
              <a:rPr lang="en-US" sz="2000" dirty="0"/>
              <a:t>Sales management has gained importance to meet increasing competition and the need for improved methods of distribution to reduce cost and to increase profits. Sales management today is the most important function in a commercial and business enterprise. </a:t>
            </a:r>
            <a:endParaRPr lang="en-US" sz="2000" dirty="0" smtClean="0"/>
          </a:p>
          <a:p>
            <a:endParaRPr lang="en-US" sz="2000" dirty="0" smtClean="0"/>
          </a:p>
          <a:p>
            <a:r>
              <a:rPr lang="en-US" sz="2000" dirty="0" smtClean="0"/>
              <a:t>Do </a:t>
            </a:r>
            <a:r>
              <a:rPr lang="en-US" sz="2000" dirty="0"/>
              <a:t>ETL: Extract-Transform-Load some Amazon dataset and find for me </a:t>
            </a:r>
            <a:endParaRPr lang="en-US" sz="2000" dirty="0" smtClean="0"/>
          </a:p>
          <a:p>
            <a:r>
              <a:rPr lang="en-US" sz="2000" dirty="0" smtClean="0"/>
              <a:t>Sales-trend </a:t>
            </a:r>
            <a:r>
              <a:rPr lang="en-US" sz="2000" dirty="0"/>
              <a:t>-&gt; month-wise, year-wise, </a:t>
            </a:r>
            <a:r>
              <a:rPr lang="en-US" sz="2000" dirty="0" err="1"/>
              <a:t>yearly_month</a:t>
            </a:r>
            <a:r>
              <a:rPr lang="en-US" sz="2000" dirty="0"/>
              <a:t>-wise </a:t>
            </a:r>
            <a:endParaRPr lang="en-US" sz="2000" dirty="0" smtClean="0"/>
          </a:p>
          <a:p>
            <a:endParaRPr lang="en-US" sz="2000" dirty="0"/>
          </a:p>
          <a:p>
            <a:r>
              <a:rPr lang="en-US" sz="2000" dirty="0" smtClean="0"/>
              <a:t>Find </a:t>
            </a:r>
            <a:r>
              <a:rPr lang="en-US" sz="2000" dirty="0"/>
              <a:t>key metrics and factors and show the meaningful relationships between </a:t>
            </a:r>
            <a:r>
              <a:rPr lang="en-US" sz="2000" dirty="0" err="1"/>
              <a:t>attributes.Do</a:t>
            </a:r>
            <a:r>
              <a:rPr lang="en-US" sz="2000" dirty="0"/>
              <a:t> your own research and come up </a:t>
            </a:r>
            <a:r>
              <a:rPr lang="en-US" sz="2000" dirty="0" err="1"/>
              <a:t>withyour</a:t>
            </a:r>
            <a:r>
              <a:rPr lang="en-US" sz="2000" dirty="0"/>
              <a:t> findings.</a:t>
            </a:r>
            <a:endParaRPr lang="en-US" sz="2000" dirty="0" smtClean="0"/>
          </a:p>
        </p:txBody>
      </p:sp>
    </p:spTree>
    <p:extLst>
      <p:ext uri="{BB962C8B-B14F-4D97-AF65-F5344CB8AC3E}">
        <p14:creationId xmlns:p14="http://schemas.microsoft.com/office/powerpoint/2010/main" val="88996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5414" y="63313"/>
            <a:ext cx="5579778" cy="3012449"/>
          </a:xfrm>
          <a:prstGeom prst="rect">
            <a:avLst/>
          </a:prstGeom>
        </p:spPr>
      </p:pic>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34" y="77714"/>
            <a:ext cx="5967966" cy="3004330"/>
          </a:xfrm>
          <a:prstGeom prst="rect">
            <a:avLst/>
          </a:prstGeom>
        </p:spPr>
      </p:pic>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082" y="3234906"/>
            <a:ext cx="11818755" cy="3462694"/>
          </a:xfrm>
          <a:prstGeom prst="rect">
            <a:avLst/>
          </a:prstGeom>
        </p:spPr>
      </p:pic>
    </p:spTree>
    <p:extLst>
      <p:ext uri="{BB962C8B-B14F-4D97-AF65-F5344CB8AC3E}">
        <p14:creationId xmlns:p14="http://schemas.microsoft.com/office/powerpoint/2010/main" val="15091795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7148" y="3617979"/>
            <a:ext cx="5447518" cy="3205881"/>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2623" y="451922"/>
            <a:ext cx="10628724" cy="3066653"/>
          </a:xfrm>
          <a:prstGeom prst="rect">
            <a:avLst/>
          </a:prstGeom>
        </p:spPr>
      </p:pic>
      <p:sp>
        <p:nvSpPr>
          <p:cNvPr id="5" name="Rectangle 4"/>
          <p:cNvSpPr/>
          <p:nvPr/>
        </p:nvSpPr>
        <p:spPr>
          <a:xfrm>
            <a:off x="7065034" y="3551710"/>
            <a:ext cx="4925683" cy="3062377"/>
          </a:xfrm>
          <a:prstGeom prst="rect">
            <a:avLst/>
          </a:prstGeom>
          <a:noFill/>
          <a:ln>
            <a:solidFill>
              <a:schemeClr val="accent4">
                <a:lumMod val="20000"/>
                <a:lumOff val="8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TextBox 6"/>
          <p:cNvSpPr txBox="1"/>
          <p:nvPr/>
        </p:nvSpPr>
        <p:spPr>
          <a:xfrm>
            <a:off x="7190116" y="4180344"/>
            <a:ext cx="4675517" cy="2677656"/>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dobe Devanagari" panose="02040503050201020203" pitchFamily="18" charset="0"/>
                <a:cs typeface="Adobe Devanagari" panose="02040503050201020203" pitchFamily="18" charset="0"/>
              </a:rPr>
              <a:t>By looking at </a:t>
            </a:r>
            <a:r>
              <a:rPr lang="en-US" sz="1400" b="1" dirty="0" smtClean="0">
                <a:latin typeface="Adobe Devanagari" panose="02040503050201020203" pitchFamily="18" charset="0"/>
                <a:cs typeface="Adobe Devanagari" panose="02040503050201020203" pitchFamily="18" charset="0"/>
              </a:rPr>
              <a:t>Region-wise Sales </a:t>
            </a:r>
            <a:r>
              <a:rPr lang="en-US" sz="1400" b="1" dirty="0">
                <a:latin typeface="Adobe Devanagari" panose="02040503050201020203" pitchFamily="18" charset="0"/>
                <a:cs typeface="Adobe Devanagari" panose="02040503050201020203" pitchFamily="18" charset="0"/>
              </a:rPr>
              <a:t>Bar graph we can say that Highest Sale or orders were recorded from Sub-Saharan Africa where </a:t>
            </a:r>
            <a:r>
              <a:rPr lang="en-US" sz="1400" b="1" dirty="0" smtClean="0">
                <a:latin typeface="Adobe Devanagari" panose="02040503050201020203" pitchFamily="18" charset="0"/>
                <a:cs typeface="Adobe Devanagari" panose="02040503050201020203" pitchFamily="18" charset="0"/>
              </a:rPr>
              <a:t>as lowest </a:t>
            </a:r>
            <a:r>
              <a:rPr lang="en-US" sz="1400" b="1" dirty="0">
                <a:latin typeface="Adobe Devanagari" panose="02040503050201020203" pitchFamily="18" charset="0"/>
                <a:cs typeface="Adobe Devanagari" panose="02040503050201020203" pitchFamily="18" charset="0"/>
              </a:rPr>
              <a:t>was recorded from North American Continent, reason for this can be clearly seen from </a:t>
            </a:r>
            <a:r>
              <a:rPr lang="en-US" sz="1400" b="1" dirty="0" smtClean="0">
                <a:latin typeface="Adobe Devanagari" panose="02040503050201020203" pitchFamily="18" charset="0"/>
                <a:cs typeface="Adobe Devanagari" panose="02040503050201020203" pitchFamily="18" charset="0"/>
              </a:rPr>
              <a:t>below plot.</a:t>
            </a:r>
          </a:p>
          <a:p>
            <a:pPr marL="285750" indent="-285750">
              <a:buFont typeface="Arial" panose="020B0604020202020204" pitchFamily="34" charset="0"/>
              <a:buChar char="•"/>
            </a:pPr>
            <a:endParaRPr lang="en-US" sz="1400" b="1" dirty="0" smtClean="0">
              <a:latin typeface="Adobe Devanagari" panose="02040503050201020203" pitchFamily="18" charset="0"/>
              <a:cs typeface="Adobe Devanagari" panose="02040503050201020203" pitchFamily="18" charset="0"/>
            </a:endParaRPr>
          </a:p>
          <a:p>
            <a:pPr marL="285750" indent="-285750">
              <a:buFont typeface="Arial" panose="020B0604020202020204" pitchFamily="34" charset="0"/>
              <a:buChar char="•"/>
            </a:pPr>
            <a:r>
              <a:rPr lang="en-US" sz="1400" b="1" dirty="0">
                <a:latin typeface="Adobe Devanagari" panose="02040503050201020203" pitchFamily="18" charset="0"/>
                <a:cs typeface="Adobe Devanagari" panose="02040503050201020203" pitchFamily="18" charset="0"/>
              </a:rPr>
              <a:t>From this we can conclude which region or sub-Continent has the Highest number of Orders in a given Year which has the lowest number of </a:t>
            </a:r>
            <a:r>
              <a:rPr lang="en-US" sz="1400" b="1" dirty="0" smtClean="0">
                <a:latin typeface="Adobe Devanagari" panose="02040503050201020203" pitchFamily="18" charset="0"/>
                <a:cs typeface="Adobe Devanagari" panose="02040503050201020203" pitchFamily="18" charset="0"/>
              </a:rPr>
              <a:t>orders. </a:t>
            </a:r>
            <a:r>
              <a:rPr lang="en-US" sz="1400" b="1" i="1" dirty="0" err="1" smtClean="0">
                <a:latin typeface="Adobe Devanagari" panose="02040503050201020203" pitchFamily="18" charset="0"/>
                <a:cs typeface="Adobe Devanagari" panose="02040503050201020203" pitchFamily="18" charset="0"/>
              </a:rPr>
              <a:t>eg</a:t>
            </a:r>
            <a:r>
              <a:rPr lang="en-US" sz="1400" b="1" i="1" dirty="0" smtClean="0">
                <a:latin typeface="Adobe Devanagari" panose="02040503050201020203" pitchFamily="18" charset="0"/>
                <a:cs typeface="Adobe Devanagari" panose="02040503050201020203" pitchFamily="18" charset="0"/>
              </a:rPr>
              <a:t> </a:t>
            </a:r>
            <a:r>
              <a:rPr lang="en-US" sz="1400" b="1" i="1" dirty="0">
                <a:latin typeface="Adobe Devanagari" panose="02040503050201020203" pitchFamily="18" charset="0"/>
                <a:cs typeface="Adobe Devanagari" panose="02040503050201020203" pitchFamily="18" charset="0"/>
              </a:rPr>
              <a:t>: In 2012 Sales or Order placed were Highest in European Continent where as Lowest where for North American Continent or </a:t>
            </a:r>
            <a:r>
              <a:rPr lang="en-US" sz="1400" b="1" i="1" dirty="0" smtClean="0">
                <a:latin typeface="Adobe Devanagari" panose="02040503050201020203" pitchFamily="18" charset="0"/>
                <a:cs typeface="Adobe Devanagari" panose="02040503050201020203" pitchFamily="18" charset="0"/>
              </a:rPr>
              <a:t>Region.</a:t>
            </a:r>
            <a:endParaRPr lang="en-US" sz="1400" b="1" i="1" dirty="0">
              <a:latin typeface="Adobe Devanagari" panose="02040503050201020203" pitchFamily="18" charset="0"/>
              <a:cs typeface="Adobe Devanagari" panose="02040503050201020203" pitchFamily="18" charset="0"/>
            </a:endParaRPr>
          </a:p>
          <a:p>
            <a:pPr marL="285750" indent="-285750">
              <a:buFont typeface="Arial" panose="020B0604020202020204" pitchFamily="34" charset="0"/>
              <a:buChar char="•"/>
            </a:pPr>
            <a:endParaRPr lang="en-US" sz="1400" b="1" dirty="0">
              <a:latin typeface="Adobe Devanagari" panose="02040503050201020203" pitchFamily="18" charset="0"/>
              <a:cs typeface="Adobe Devanagari" panose="02040503050201020203" pitchFamily="18" charset="0"/>
            </a:endParaRPr>
          </a:p>
          <a:p>
            <a:pPr marL="285750" indent="-285750">
              <a:buFont typeface="Arial" panose="020B0604020202020204" pitchFamily="34" charset="0"/>
              <a:buChar char="•"/>
            </a:pPr>
            <a:endParaRPr lang="en-US" sz="1400" dirty="0">
              <a:latin typeface="Adobe Devanagari" panose="02040503050201020203" pitchFamily="18" charset="0"/>
              <a:cs typeface="Adobe Devanagari" panose="02040503050201020203" pitchFamily="18" charset="0"/>
            </a:endParaRPr>
          </a:p>
        </p:txBody>
      </p:sp>
      <p:sp>
        <p:nvSpPr>
          <p:cNvPr id="9" name="TextBox 8"/>
          <p:cNvSpPr txBox="1"/>
          <p:nvPr/>
        </p:nvSpPr>
        <p:spPr>
          <a:xfrm>
            <a:off x="-379562" y="82590"/>
            <a:ext cx="3856007" cy="369332"/>
          </a:xfrm>
          <a:prstGeom prst="rect">
            <a:avLst/>
          </a:prstGeom>
          <a:noFill/>
        </p:spPr>
        <p:txBody>
          <a:bodyPr wrap="square" rtlCol="0">
            <a:spAutoFit/>
          </a:bodyPr>
          <a:lstStyle/>
          <a:p>
            <a:pPr algn="ctr"/>
            <a:r>
              <a:rPr lang="en-US" u="sng" dirty="0" smtClean="0">
                <a:latin typeface="Adobe Garamond Pro Bold" panose="02020702060506020403" pitchFamily="18" charset="0"/>
              </a:rPr>
              <a:t>REGION WISE ANALYSIS</a:t>
            </a:r>
            <a:endParaRPr lang="en-US" u="sng" dirty="0">
              <a:latin typeface="Adobe Garamond Pro Bold" panose="02020702060506020403" pitchFamily="18" charset="0"/>
            </a:endParaRPr>
          </a:p>
        </p:txBody>
      </p:sp>
      <p:sp>
        <p:nvSpPr>
          <p:cNvPr id="10" name="TextBox 9"/>
          <p:cNvSpPr txBox="1"/>
          <p:nvPr/>
        </p:nvSpPr>
        <p:spPr>
          <a:xfrm>
            <a:off x="7190116" y="3681361"/>
            <a:ext cx="2429933" cy="369332"/>
          </a:xfrm>
          <a:prstGeom prst="rect">
            <a:avLst/>
          </a:prstGeom>
          <a:noFill/>
        </p:spPr>
        <p:txBody>
          <a:bodyPr wrap="square" rtlCol="0">
            <a:spAutoFit/>
          </a:bodyPr>
          <a:lstStyle/>
          <a:p>
            <a:r>
              <a:rPr lang="en-US" dirty="0" smtClean="0"/>
              <a:t>Insights </a:t>
            </a:r>
            <a:endParaRPr lang="en-US" dirty="0"/>
          </a:p>
        </p:txBody>
      </p:sp>
    </p:spTree>
    <p:extLst>
      <p:ext uri="{BB962C8B-B14F-4D97-AF65-F5344CB8AC3E}">
        <p14:creationId xmlns:p14="http://schemas.microsoft.com/office/powerpoint/2010/main" val="3305565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5821" y="512142"/>
            <a:ext cx="3906742" cy="3234236"/>
          </a:xfrm>
          <a:prstGeom prst="rect">
            <a:avLst/>
          </a:prstGeom>
        </p:spPr>
      </p:pic>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34555" y="3955207"/>
            <a:ext cx="4602230" cy="2902793"/>
          </a:xfrm>
          <a:prstGeom prst="rect">
            <a:avLst/>
          </a:prstGeom>
        </p:spPr>
      </p:pic>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04661" y="449996"/>
            <a:ext cx="7004481" cy="2941993"/>
          </a:xfrm>
          <a:prstGeom prst="rect">
            <a:avLst/>
          </a:prstGeom>
        </p:spPr>
      </p:pic>
      <p:pic>
        <p:nvPicPr>
          <p:cNvPr id="5" name="Picture 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3893165"/>
            <a:ext cx="6309166" cy="2802262"/>
          </a:xfrm>
          <a:prstGeom prst="rect">
            <a:avLst/>
          </a:prstGeom>
        </p:spPr>
      </p:pic>
      <p:sp>
        <p:nvSpPr>
          <p:cNvPr id="6" name="TextBox 5"/>
          <p:cNvSpPr txBox="1"/>
          <p:nvPr/>
        </p:nvSpPr>
        <p:spPr>
          <a:xfrm>
            <a:off x="189781" y="0"/>
            <a:ext cx="5615796" cy="369332"/>
          </a:xfrm>
          <a:prstGeom prst="rect">
            <a:avLst/>
          </a:prstGeom>
          <a:noFill/>
        </p:spPr>
        <p:txBody>
          <a:bodyPr wrap="square" rtlCol="0">
            <a:spAutoFit/>
          </a:bodyPr>
          <a:lstStyle/>
          <a:p>
            <a:r>
              <a:rPr lang="en-US" u="sng" dirty="0" smtClean="0">
                <a:latin typeface="Adobe Garamond Pro Bold" panose="02020702060506020403" pitchFamily="18" charset="0"/>
              </a:rPr>
              <a:t>ANALYSIS OF SALES THROUGH SALES CHANNEL</a:t>
            </a:r>
            <a:endParaRPr lang="en-US" u="sng" dirty="0">
              <a:latin typeface="Adobe Garamond Pro Bold" panose="02020702060506020403" pitchFamily="18" charset="0"/>
            </a:endParaRPr>
          </a:p>
        </p:txBody>
      </p:sp>
    </p:spTree>
    <p:extLst>
      <p:ext uri="{BB962C8B-B14F-4D97-AF65-F5344CB8AC3E}">
        <p14:creationId xmlns:p14="http://schemas.microsoft.com/office/powerpoint/2010/main" val="1994750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2388" y="433136"/>
            <a:ext cx="8210349" cy="461665"/>
          </a:xfrm>
          <a:prstGeom prst="rect">
            <a:avLst/>
          </a:prstGeom>
          <a:noFill/>
        </p:spPr>
        <p:txBody>
          <a:bodyPr wrap="square" rtlCol="0">
            <a:spAutoFit/>
          </a:bodyPr>
          <a:lstStyle/>
          <a:p>
            <a:r>
              <a:rPr lang="en-US" sz="2400" dirty="0" smtClean="0">
                <a:latin typeface="Adobe Fan Heiti Std B" panose="020B0700000000000000" pitchFamily="34" charset="-128"/>
                <a:ea typeface="Adobe Fan Heiti Std B" panose="020B0700000000000000" pitchFamily="34" charset="-128"/>
              </a:rPr>
              <a:t>Insights  </a:t>
            </a:r>
            <a:endParaRPr lang="en-US" sz="2400" dirty="0">
              <a:latin typeface="Adobe Fan Heiti Std B" panose="020B0700000000000000" pitchFamily="34" charset="-128"/>
              <a:ea typeface="Adobe Fan Heiti Std B" panose="020B0700000000000000" pitchFamily="34" charset="-128"/>
            </a:endParaRPr>
          </a:p>
        </p:txBody>
      </p:sp>
      <p:sp>
        <p:nvSpPr>
          <p:cNvPr id="3" name="TextBox 2"/>
          <p:cNvSpPr txBox="1"/>
          <p:nvPr/>
        </p:nvSpPr>
        <p:spPr>
          <a:xfrm>
            <a:off x="452388" y="1366788"/>
            <a:ext cx="10924674" cy="4462760"/>
          </a:xfrm>
          <a:prstGeom prst="rect">
            <a:avLst/>
          </a:prstGeom>
          <a:noFill/>
        </p:spPr>
        <p:txBody>
          <a:bodyPr wrap="square" rtlCol="0">
            <a:spAutoFit/>
          </a:bodyPr>
          <a:lstStyle/>
          <a:p>
            <a:pPr marL="285750" indent="-285750">
              <a:buFont typeface="Arial" panose="020B0604020202020204" pitchFamily="34" charset="0"/>
              <a:buChar char="•"/>
            </a:pPr>
            <a:r>
              <a:rPr lang="en-US" sz="1600" b="1" dirty="0" smtClean="0"/>
              <a:t>Sales Channel Count by Region graph insight :</a:t>
            </a:r>
          </a:p>
          <a:p>
            <a:r>
              <a:rPr lang="en-US" sz="1400" b="1" dirty="0" smtClean="0">
                <a:latin typeface="Adobe Devanagari" panose="02040503050201020203" pitchFamily="18" charset="0"/>
                <a:cs typeface="Adobe Devanagari" panose="02040503050201020203" pitchFamily="18" charset="0"/>
              </a:rPr>
              <a:t>           </a:t>
            </a:r>
            <a:r>
              <a:rPr lang="en-US" sz="1400" dirty="0" smtClean="0">
                <a:latin typeface="Adobe Devanagari" panose="02040503050201020203" pitchFamily="18" charset="0"/>
                <a:cs typeface="Adobe Devanagari" panose="02040503050201020203" pitchFamily="18" charset="0"/>
              </a:rPr>
              <a:t>As </a:t>
            </a:r>
            <a:r>
              <a:rPr lang="en-US" sz="1400" dirty="0">
                <a:latin typeface="Adobe Devanagari" panose="02040503050201020203" pitchFamily="18" charset="0"/>
                <a:cs typeface="Adobe Devanagari" panose="02040503050201020203" pitchFamily="18" charset="0"/>
              </a:rPr>
              <a:t>you can see here there are no online order or online sales channel for North American Region and may be this be the reason for low orders in North </a:t>
            </a:r>
            <a:r>
              <a:rPr lang="en-US" sz="1400" dirty="0" smtClean="0">
                <a:latin typeface="Adobe Devanagari" panose="02040503050201020203" pitchFamily="18" charset="0"/>
                <a:cs typeface="Adobe Devanagari" panose="02040503050201020203" pitchFamily="18" charset="0"/>
              </a:rPr>
              <a:t>             American </a:t>
            </a:r>
            <a:r>
              <a:rPr lang="en-US" sz="1400" dirty="0">
                <a:latin typeface="Adobe Devanagari" panose="02040503050201020203" pitchFamily="18" charset="0"/>
                <a:cs typeface="Adobe Devanagari" panose="02040503050201020203" pitchFamily="18" charset="0"/>
              </a:rPr>
              <a:t>Continent where as European Continent has more number of online order as </a:t>
            </a:r>
            <a:r>
              <a:rPr lang="en-US" sz="1400" dirty="0" err="1">
                <a:latin typeface="Adobe Devanagari" panose="02040503050201020203" pitchFamily="18" charset="0"/>
                <a:cs typeface="Adobe Devanagari" panose="02040503050201020203" pitchFamily="18" charset="0"/>
              </a:rPr>
              <a:t>comapared</a:t>
            </a:r>
            <a:r>
              <a:rPr lang="en-US" sz="1400" dirty="0">
                <a:latin typeface="Adobe Devanagari" panose="02040503050201020203" pitchFamily="18" charset="0"/>
                <a:cs typeface="Adobe Devanagari" panose="02040503050201020203" pitchFamily="18" charset="0"/>
              </a:rPr>
              <a:t> to offline orders while Asian Continent shows almost </a:t>
            </a:r>
            <a:r>
              <a:rPr lang="en-US" sz="1400" dirty="0" smtClean="0">
                <a:latin typeface="Adobe Devanagari" panose="02040503050201020203" pitchFamily="18" charset="0"/>
                <a:cs typeface="Adobe Devanagari" panose="02040503050201020203" pitchFamily="18" charset="0"/>
              </a:rPr>
              <a:t>equal  </a:t>
            </a:r>
            <a:r>
              <a:rPr lang="en-US" sz="1400" dirty="0">
                <a:latin typeface="Adobe Devanagari" panose="02040503050201020203" pitchFamily="18" charset="0"/>
                <a:cs typeface="Adobe Devanagari" panose="02040503050201020203" pitchFamily="18" charset="0"/>
              </a:rPr>
              <a:t>number of order from both channels so may be in future online orders from Asian continent may Increase. South Saharan Africa has to work on online channel as their highest orders are from Offline channels</a:t>
            </a:r>
            <a:r>
              <a:rPr lang="en-US" sz="1400" dirty="0" smtClean="0">
                <a:latin typeface="Adobe Devanagari" panose="02040503050201020203" pitchFamily="18" charset="0"/>
                <a:cs typeface="Adobe Devanagari" panose="02040503050201020203" pitchFamily="18" charset="0"/>
              </a:rPr>
              <a:t>.</a:t>
            </a:r>
          </a:p>
          <a:p>
            <a:endParaRPr lang="en-US" sz="1400" dirty="0" smtClean="0">
              <a:latin typeface="Adobe Devanagari" panose="02040503050201020203" pitchFamily="18" charset="0"/>
              <a:cs typeface="Adobe Devanagari" panose="02040503050201020203" pitchFamily="18" charset="0"/>
            </a:endParaRPr>
          </a:p>
          <a:p>
            <a:pPr marL="285750" indent="-285750">
              <a:buFont typeface="Arial" panose="020B0604020202020204" pitchFamily="34" charset="0"/>
              <a:buChar char="•"/>
            </a:pPr>
            <a:r>
              <a:rPr lang="en-US" sz="1600" b="1" dirty="0" smtClean="0">
                <a:cs typeface="Adobe Devanagari" panose="02040503050201020203" pitchFamily="18" charset="0"/>
              </a:rPr>
              <a:t>Revenue Generated from Offline Sales and Online Sale Comparison </a:t>
            </a:r>
            <a:r>
              <a:rPr lang="en-US" sz="1600" b="1" dirty="0"/>
              <a:t>graph insight</a:t>
            </a:r>
            <a:r>
              <a:rPr lang="en-US" sz="1600" b="1" dirty="0" smtClean="0">
                <a:cs typeface="Adobe Devanagari" panose="02040503050201020203" pitchFamily="18" charset="0"/>
              </a:rPr>
              <a:t> :</a:t>
            </a:r>
          </a:p>
          <a:p>
            <a:r>
              <a:rPr lang="en-US" sz="1600" dirty="0">
                <a:cs typeface="Adobe Devanagari" panose="02040503050201020203" pitchFamily="18" charset="0"/>
              </a:rPr>
              <a:t> </a:t>
            </a:r>
            <a:r>
              <a:rPr lang="en-US" sz="1600" dirty="0" smtClean="0">
                <a:cs typeface="Adobe Devanagari" panose="02040503050201020203" pitchFamily="18" charset="0"/>
              </a:rPr>
              <a:t>      </a:t>
            </a:r>
            <a:r>
              <a:rPr lang="en-US" sz="1400" dirty="0">
                <a:latin typeface="Adobe Devanagari" panose="02040503050201020203" pitchFamily="18" charset="0"/>
                <a:cs typeface="Adobe Devanagari" panose="02040503050201020203" pitchFamily="18" charset="0"/>
              </a:rPr>
              <a:t>More Revenue is generated from Offline orders still online orders have generated sufficient amount of Revenue and may be in future it will surpass the Business from Offline Orders</a:t>
            </a:r>
            <a:r>
              <a:rPr lang="en-US" sz="1400" dirty="0" smtClean="0">
                <a:latin typeface="Adobe Devanagari" panose="02040503050201020203" pitchFamily="18" charset="0"/>
                <a:cs typeface="Adobe Devanagari" panose="02040503050201020203" pitchFamily="18" charset="0"/>
              </a:rPr>
              <a:t>.</a:t>
            </a:r>
          </a:p>
          <a:p>
            <a:endParaRPr lang="en-US" sz="1400" dirty="0" smtClean="0">
              <a:latin typeface="Adobe Devanagari" panose="02040503050201020203" pitchFamily="18" charset="0"/>
              <a:cs typeface="Adobe Devanagari" panose="02040503050201020203" pitchFamily="18" charset="0"/>
            </a:endParaRPr>
          </a:p>
          <a:p>
            <a:pPr marL="285750" indent="-285750">
              <a:buFont typeface="Arial" panose="020B0604020202020204" pitchFamily="34" charset="0"/>
              <a:buChar char="•"/>
            </a:pPr>
            <a:r>
              <a:rPr lang="en-US" sz="1600" b="1" dirty="0">
                <a:cs typeface="Adobe Devanagari" panose="02040503050201020203" pitchFamily="18" charset="0"/>
              </a:rPr>
              <a:t>Year-wise Sales for Each Sales </a:t>
            </a:r>
            <a:r>
              <a:rPr lang="en-US" sz="1600" b="1" dirty="0" smtClean="0">
                <a:cs typeface="Adobe Devanagari" panose="02040503050201020203" pitchFamily="18" charset="0"/>
              </a:rPr>
              <a:t>Channel </a:t>
            </a:r>
            <a:r>
              <a:rPr lang="en-US" sz="1600" b="1" dirty="0"/>
              <a:t>graph insight</a:t>
            </a:r>
            <a:r>
              <a:rPr lang="en-US" sz="1600" b="1" dirty="0" smtClean="0">
                <a:cs typeface="Adobe Devanagari" panose="02040503050201020203" pitchFamily="18" charset="0"/>
              </a:rPr>
              <a:t> :</a:t>
            </a:r>
          </a:p>
          <a:p>
            <a:r>
              <a:rPr lang="en-US" sz="1400" b="1" dirty="0">
                <a:latin typeface="Adobe Devanagari" panose="02040503050201020203" pitchFamily="18" charset="0"/>
                <a:cs typeface="Adobe Devanagari" panose="02040503050201020203" pitchFamily="18" charset="0"/>
              </a:rPr>
              <a:t> </a:t>
            </a:r>
            <a:r>
              <a:rPr lang="en-US" sz="1400" b="1" dirty="0" smtClean="0">
                <a:latin typeface="Adobe Devanagari" panose="02040503050201020203" pitchFamily="18" charset="0"/>
                <a:cs typeface="Adobe Devanagari" panose="02040503050201020203" pitchFamily="18" charset="0"/>
              </a:rPr>
              <a:t>  </a:t>
            </a:r>
            <a:r>
              <a:rPr lang="en-US" sz="1400" dirty="0" smtClean="0">
                <a:latin typeface="Adobe Devanagari" panose="02040503050201020203" pitchFamily="18" charset="0"/>
                <a:cs typeface="Adobe Devanagari" panose="02040503050201020203" pitchFamily="18" charset="0"/>
              </a:rPr>
              <a:t>      </a:t>
            </a:r>
            <a:r>
              <a:rPr lang="en-US" sz="1400" dirty="0">
                <a:latin typeface="Adobe Devanagari" panose="02040503050201020203" pitchFamily="18" charset="0"/>
                <a:cs typeface="Adobe Devanagari" panose="02040503050201020203" pitchFamily="18" charset="0"/>
              </a:rPr>
              <a:t>As concluded from before graph this graph clearly justify the above conclusion that is with time we can see Revenue Generated from offline order is Continuously falling where as Online orders are collecting More number of </a:t>
            </a:r>
            <a:r>
              <a:rPr lang="en-US" sz="1400" dirty="0" smtClean="0">
                <a:latin typeface="Adobe Devanagari" panose="02040503050201020203" pitchFamily="18" charset="0"/>
                <a:cs typeface="Adobe Devanagari" panose="02040503050201020203" pitchFamily="18" charset="0"/>
              </a:rPr>
              <a:t>Revenue.</a:t>
            </a:r>
          </a:p>
          <a:p>
            <a:endParaRPr lang="en-US" sz="1400" dirty="0" smtClean="0">
              <a:latin typeface="Adobe Devanagari" panose="02040503050201020203" pitchFamily="18" charset="0"/>
              <a:cs typeface="Adobe Devanagari" panose="02040503050201020203" pitchFamily="18" charset="0"/>
            </a:endParaRPr>
          </a:p>
          <a:p>
            <a:pPr marL="285750" indent="-285750">
              <a:buFont typeface="Arial" panose="020B0604020202020204" pitchFamily="34" charset="0"/>
              <a:buChar char="•"/>
            </a:pPr>
            <a:r>
              <a:rPr lang="en-US" sz="1600" b="1" dirty="0" smtClean="0">
                <a:cs typeface="Adobe Devanagari" panose="02040503050201020203" pitchFamily="18" charset="0"/>
              </a:rPr>
              <a:t>Number </a:t>
            </a:r>
            <a:r>
              <a:rPr lang="en-US" sz="1600" b="1" dirty="0">
                <a:cs typeface="Adobe Devanagari" panose="02040503050201020203" pitchFamily="18" charset="0"/>
              </a:rPr>
              <a:t>of Units Sold through different Sales Channel with </a:t>
            </a:r>
            <a:r>
              <a:rPr lang="en-US" sz="1600" b="1" dirty="0" smtClean="0">
                <a:cs typeface="Adobe Devanagari" panose="02040503050201020203" pitchFamily="18" charset="0"/>
              </a:rPr>
              <a:t>time </a:t>
            </a:r>
            <a:r>
              <a:rPr lang="en-US" sz="1600" b="1" dirty="0"/>
              <a:t>graph insight</a:t>
            </a:r>
            <a:r>
              <a:rPr lang="en-US" sz="1600" b="1" dirty="0" smtClean="0">
                <a:cs typeface="Adobe Devanagari" panose="02040503050201020203" pitchFamily="18" charset="0"/>
              </a:rPr>
              <a:t> :</a:t>
            </a:r>
          </a:p>
          <a:p>
            <a:r>
              <a:rPr lang="en-US" sz="1600" b="1" dirty="0">
                <a:cs typeface="Adobe Devanagari" panose="02040503050201020203" pitchFamily="18" charset="0"/>
              </a:rPr>
              <a:t> </a:t>
            </a:r>
            <a:r>
              <a:rPr lang="en-US" sz="1600" b="1" dirty="0" smtClean="0">
                <a:cs typeface="Adobe Devanagari" panose="02040503050201020203" pitchFamily="18" charset="0"/>
              </a:rPr>
              <a:t>      </a:t>
            </a:r>
            <a:r>
              <a:rPr lang="en-US" sz="1400" dirty="0">
                <a:latin typeface="Adobe Devanagari" panose="02040503050201020203" pitchFamily="18" charset="0"/>
                <a:cs typeface="Adobe Devanagari" panose="02040503050201020203" pitchFamily="18" charset="0"/>
              </a:rPr>
              <a:t>Reason Behind Falling Offline Revenue and Increasing Online Revenue is clearly seen fro </a:t>
            </a:r>
            <a:r>
              <a:rPr lang="en-US" sz="1400" dirty="0" smtClean="0">
                <a:latin typeface="Adobe Devanagari" panose="02040503050201020203" pitchFamily="18" charset="0"/>
                <a:cs typeface="Adobe Devanagari" panose="02040503050201020203" pitchFamily="18" charset="0"/>
              </a:rPr>
              <a:t>here.</a:t>
            </a:r>
            <a:endParaRPr lang="en-US" sz="1400" dirty="0">
              <a:latin typeface="Adobe Devanagari" panose="02040503050201020203" pitchFamily="18" charset="0"/>
              <a:cs typeface="Adobe Devanagari" panose="02040503050201020203" pitchFamily="18" charset="0"/>
            </a:endParaRPr>
          </a:p>
          <a:p>
            <a:endParaRPr lang="en-US" sz="1600" b="1" dirty="0">
              <a:cs typeface="Adobe Devanagari" panose="02040503050201020203" pitchFamily="18" charset="0"/>
            </a:endParaRPr>
          </a:p>
          <a:p>
            <a:endParaRPr lang="en-US" sz="1400" b="1" dirty="0" smtClean="0">
              <a:latin typeface="Adobe Devanagari" panose="02040503050201020203" pitchFamily="18" charset="0"/>
              <a:cs typeface="Adobe Devanagari" panose="02040503050201020203" pitchFamily="18" charset="0"/>
            </a:endParaRPr>
          </a:p>
          <a:p>
            <a:pPr marL="285750" indent="-285750">
              <a:buFont typeface="Arial" panose="020B0604020202020204" pitchFamily="34" charset="0"/>
              <a:buChar char="•"/>
            </a:pPr>
            <a:endParaRPr lang="en-US" b="1" dirty="0">
              <a:cs typeface="Adobe Devanagari" panose="02040503050201020203" pitchFamily="18" charset="0"/>
            </a:endParaRPr>
          </a:p>
        </p:txBody>
      </p:sp>
      <p:sp>
        <p:nvSpPr>
          <p:cNvPr id="4" name="Rectangle 3"/>
          <p:cNvSpPr/>
          <p:nvPr/>
        </p:nvSpPr>
        <p:spPr>
          <a:xfrm>
            <a:off x="163629" y="125129"/>
            <a:ext cx="11877575" cy="6612556"/>
          </a:xfrm>
          <a:prstGeom prst="rect">
            <a:avLst/>
          </a:prstGeom>
          <a:noFill/>
          <a:ln>
            <a:solidFill>
              <a:schemeClr val="tx1"/>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96335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380" y="173255"/>
            <a:ext cx="8903369" cy="369332"/>
          </a:xfrm>
          <a:prstGeom prst="rect">
            <a:avLst/>
          </a:prstGeom>
          <a:noFill/>
        </p:spPr>
        <p:txBody>
          <a:bodyPr wrap="square" rtlCol="0">
            <a:spAutoFit/>
          </a:bodyPr>
          <a:lstStyle/>
          <a:p>
            <a:r>
              <a:rPr lang="en-US" u="sng" dirty="0" smtClean="0">
                <a:latin typeface="Adobe Garamond Pro Bold" panose="02020702060506020403" pitchFamily="18" charset="0"/>
              </a:rPr>
              <a:t>ANALYSIS OF SALES TREND IN DIFFERENT REGION OVER THE PERIOD OF TIME</a:t>
            </a:r>
            <a:endParaRPr lang="en-US" u="sng" dirty="0">
              <a:latin typeface="Adobe Garamond Pro Bold" panose="02020702060506020403" pitchFamily="18" charset="0"/>
            </a:endParaRP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332" y="616017"/>
            <a:ext cx="4059437" cy="2835880"/>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95274" y="616017"/>
            <a:ext cx="4078706" cy="2890369"/>
          </a:xfrm>
          <a:prstGeom prst="rect">
            <a:avLst/>
          </a:prstGeom>
        </p:spPr>
      </p:pic>
      <p:pic>
        <p:nvPicPr>
          <p:cNvPr id="8" name="Picture 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89484" y="616017"/>
            <a:ext cx="3465094" cy="2835880"/>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1381" y="3833963"/>
            <a:ext cx="5255394" cy="2788217"/>
          </a:xfrm>
          <a:prstGeom prst="rect">
            <a:avLst/>
          </a:prstGeom>
        </p:spPr>
      </p:pic>
      <p:pic>
        <p:nvPicPr>
          <p:cNvPr id="11" name="Picture 10"/>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63916" y="3833963"/>
            <a:ext cx="5890662" cy="2781701"/>
          </a:xfrm>
          <a:prstGeom prst="rect">
            <a:avLst/>
          </a:prstGeom>
        </p:spPr>
      </p:pic>
    </p:spTree>
    <p:extLst>
      <p:ext uri="{BB962C8B-B14F-4D97-AF65-F5344CB8AC3E}">
        <p14:creationId xmlns:p14="http://schemas.microsoft.com/office/powerpoint/2010/main" val="774938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377" y="123826"/>
            <a:ext cx="5717406" cy="2763753"/>
          </a:xfrm>
          <a:prstGeom prst="rect">
            <a:avLst/>
          </a:prstGeom>
        </p:spPr>
      </p:pic>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08294" y="123827"/>
            <a:ext cx="5755908" cy="2763752"/>
          </a:xfrm>
          <a:prstGeom prst="rect">
            <a:avLst/>
          </a:prstGeom>
        </p:spPr>
      </p:pic>
      <p:sp>
        <p:nvSpPr>
          <p:cNvPr id="5" name="Rounded Rectangle 4"/>
          <p:cNvSpPr/>
          <p:nvPr/>
        </p:nvSpPr>
        <p:spPr>
          <a:xfrm>
            <a:off x="440267" y="3496733"/>
            <a:ext cx="11260666" cy="3048000"/>
          </a:xfrm>
          <a:prstGeom prst="round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00947" y="3749859"/>
            <a:ext cx="2125133" cy="461665"/>
          </a:xfrm>
          <a:prstGeom prst="rect">
            <a:avLst/>
          </a:prstGeom>
          <a:noFill/>
        </p:spPr>
        <p:txBody>
          <a:bodyPr wrap="square" rtlCol="0">
            <a:spAutoFit/>
          </a:bodyPr>
          <a:lstStyle/>
          <a:p>
            <a:r>
              <a:rPr lang="en-US" sz="2400" dirty="0" smtClean="0">
                <a:latin typeface="Adobe Fan Heiti Std B" panose="020B0700000000000000" pitchFamily="34" charset="-128"/>
                <a:ea typeface="Adobe Fan Heiti Std B" panose="020B0700000000000000" pitchFamily="34" charset="-128"/>
              </a:rPr>
              <a:t>Insights </a:t>
            </a:r>
            <a:endParaRPr lang="en-US" sz="2400" dirty="0">
              <a:latin typeface="Adobe Fan Heiti Std B" panose="020B0700000000000000" pitchFamily="34" charset="-128"/>
              <a:ea typeface="Adobe Fan Heiti Std B" panose="020B0700000000000000" pitchFamily="34" charset="-128"/>
            </a:endParaRPr>
          </a:p>
        </p:txBody>
      </p:sp>
      <p:sp>
        <p:nvSpPr>
          <p:cNvPr id="7" name="TextBox 6"/>
          <p:cNvSpPr txBox="1"/>
          <p:nvPr/>
        </p:nvSpPr>
        <p:spPr>
          <a:xfrm>
            <a:off x="872067" y="4359013"/>
            <a:ext cx="10033000" cy="1692771"/>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Adobe Devanagari" panose="02040503050201020203" pitchFamily="18" charset="0"/>
                <a:cs typeface="Adobe Devanagari" panose="02040503050201020203" pitchFamily="18" charset="0"/>
              </a:rPr>
              <a:t>Asia, North America and European Region are those region where the sales of amazon is decreasing with time and therefore amazon needs to pay more attention in this regions.</a:t>
            </a:r>
          </a:p>
          <a:p>
            <a:pPr marL="285750" indent="-285750">
              <a:buFont typeface="Arial" panose="020B0604020202020204" pitchFamily="34" charset="0"/>
              <a:buChar char="•"/>
            </a:pPr>
            <a:r>
              <a:rPr lang="en-US" dirty="0" smtClean="0">
                <a:latin typeface="Adobe Devanagari" panose="02040503050201020203" pitchFamily="18" charset="0"/>
                <a:cs typeface="Adobe Devanagari" panose="02040503050201020203" pitchFamily="18" charset="0"/>
              </a:rPr>
              <a:t>While Australian and Middle East and North African region shows continuous increase and decrease in sales.</a:t>
            </a:r>
          </a:p>
          <a:p>
            <a:pPr marL="285750" indent="-285750">
              <a:buFont typeface="Arial" panose="020B0604020202020204" pitchFamily="34" charset="0"/>
              <a:buChar char="•"/>
            </a:pPr>
            <a:r>
              <a:rPr lang="en-US" dirty="0">
                <a:latin typeface="Adobe Devanagari" panose="02040503050201020203" pitchFamily="18" charset="0"/>
                <a:ea typeface="Adobe Fan Heiti Std B" panose="020B0700000000000000" pitchFamily="34" charset="-128"/>
                <a:cs typeface="Adobe Devanagari" panose="02040503050201020203" pitchFamily="18" charset="0"/>
              </a:rPr>
              <a:t>In Sub Saharan African Region the sales </a:t>
            </a:r>
            <a:r>
              <a:rPr lang="en-US" dirty="0" smtClean="0">
                <a:latin typeface="Adobe Devanagari" panose="02040503050201020203" pitchFamily="18" charset="0"/>
                <a:ea typeface="Adobe Fan Heiti Std B" panose="020B0700000000000000" pitchFamily="34" charset="-128"/>
                <a:cs typeface="Adobe Devanagari" panose="02040503050201020203" pitchFamily="18" charset="0"/>
              </a:rPr>
              <a:t>initially </a:t>
            </a:r>
            <a:r>
              <a:rPr lang="en-US" dirty="0">
                <a:latin typeface="Adobe Devanagari" panose="02040503050201020203" pitchFamily="18" charset="0"/>
                <a:ea typeface="Adobe Fan Heiti Std B" panose="020B0700000000000000" pitchFamily="34" charset="-128"/>
                <a:cs typeface="Adobe Devanagari" panose="02040503050201020203" pitchFamily="18" charset="0"/>
              </a:rPr>
              <a:t>was very high but with time it's falling and also it's a region of highest Revenue for Amazon so they need to pay special attention in this </a:t>
            </a:r>
            <a:r>
              <a:rPr lang="en-US" dirty="0" smtClean="0">
                <a:latin typeface="Adobe Devanagari" panose="02040503050201020203" pitchFamily="18" charset="0"/>
                <a:ea typeface="Adobe Fan Heiti Std B" panose="020B0700000000000000" pitchFamily="34" charset="-128"/>
                <a:cs typeface="Adobe Devanagari" panose="02040503050201020203" pitchFamily="18" charset="0"/>
              </a:rPr>
              <a:t>region.</a:t>
            </a:r>
            <a:endParaRPr lang="en-US" dirty="0">
              <a:latin typeface="Adobe Devanagari" panose="02040503050201020203" pitchFamily="18" charset="0"/>
              <a:ea typeface="Adobe Fan Heiti Std B" panose="020B0700000000000000" pitchFamily="34" charset="-128"/>
              <a:cs typeface="Adobe Devanagari" panose="02040503050201020203" pitchFamily="18" charset="0"/>
            </a:endParaRPr>
          </a:p>
          <a:p>
            <a:endParaRPr lang="en-US" sz="1400" dirty="0">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3159339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960" y="146724"/>
            <a:ext cx="12070080" cy="6852976"/>
          </a:xfrm>
          <a:prstGeom prst="rect">
            <a:avLst/>
          </a:prstGeom>
        </p:spPr>
      </p:pic>
    </p:spTree>
    <p:extLst>
      <p:ext uri="{BB962C8B-B14F-4D97-AF65-F5344CB8AC3E}">
        <p14:creationId xmlns:p14="http://schemas.microsoft.com/office/powerpoint/2010/main" val="44288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nut 1"/>
          <p:cNvSpPr/>
          <p:nvPr/>
        </p:nvSpPr>
        <p:spPr>
          <a:xfrm>
            <a:off x="6671735" y="563290"/>
            <a:ext cx="5376334" cy="5359400"/>
          </a:xfrm>
          <a:prstGeom prst="donu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6773335" y="999066"/>
            <a:ext cx="4823102" cy="4487847"/>
          </a:xfrm>
          <a:prstGeom prst="rect">
            <a:avLst/>
          </a:prstGeom>
          <a:effectLst>
            <a:reflection blurRad="6350" stA="50000" endA="275" endPos="40000" dist="101600" dir="5400000" sy="-100000" algn="bl" rotWithShape="0"/>
          </a:effectLst>
        </p:spPr>
      </p:pic>
      <p:sp>
        <p:nvSpPr>
          <p:cNvPr id="4" name="TextBox 3"/>
          <p:cNvSpPr txBox="1"/>
          <p:nvPr/>
        </p:nvSpPr>
        <p:spPr>
          <a:xfrm>
            <a:off x="667530" y="1349923"/>
            <a:ext cx="5012266" cy="369332"/>
          </a:xfrm>
          <a:prstGeom prst="rect">
            <a:avLst/>
          </a:prstGeom>
          <a:noFill/>
        </p:spPr>
        <p:txBody>
          <a:bodyPr wrap="square" rtlCol="0">
            <a:spAutoFit/>
          </a:bodyPr>
          <a:lstStyle/>
          <a:p>
            <a:r>
              <a:rPr lang="en-US" b="1" u="sng" dirty="0" smtClean="0">
                <a:latin typeface="Adobe Garamond Pro Bold" panose="02020702060506020403" pitchFamily="18" charset="0"/>
              </a:rPr>
              <a:t>ANALYSIS OF ITEM SOLD</a:t>
            </a:r>
            <a:endParaRPr lang="en-US" b="1" u="sng" dirty="0">
              <a:latin typeface="Adobe Garamond Pro Bold" panose="02020702060506020403" pitchFamily="18" charset="0"/>
            </a:endParaRPr>
          </a:p>
        </p:txBody>
      </p:sp>
      <p:sp>
        <p:nvSpPr>
          <p:cNvPr id="5" name="TextBox 4"/>
          <p:cNvSpPr txBox="1"/>
          <p:nvPr/>
        </p:nvSpPr>
        <p:spPr>
          <a:xfrm>
            <a:off x="1295131" y="2088827"/>
            <a:ext cx="5478204" cy="2308324"/>
          </a:xfrm>
          <a:prstGeom prst="rect">
            <a:avLst/>
          </a:prstGeom>
          <a:noFill/>
        </p:spPr>
        <p:txBody>
          <a:bodyPr wrap="square" rtlCol="0">
            <a:spAutoFit/>
          </a:bodyPr>
          <a:lstStyle/>
          <a:p>
            <a:r>
              <a:rPr lang="en-US" dirty="0" smtClean="0"/>
              <a:t>From here we can conclude that the sales of amazon is does not depend on one particular or two item this a good sign.</a:t>
            </a:r>
          </a:p>
          <a:p>
            <a:r>
              <a:rPr lang="en-US" dirty="0" smtClean="0"/>
              <a:t>The distribution of sales over various item makes the amazon a strong company.</a:t>
            </a:r>
          </a:p>
          <a:p>
            <a:r>
              <a:rPr lang="en-US" dirty="0" smtClean="0"/>
              <a:t>While Office supplies, Cosmetic, Fruits </a:t>
            </a:r>
            <a:r>
              <a:rPr lang="en-US" dirty="0" err="1" smtClean="0"/>
              <a:t>etc</a:t>
            </a:r>
            <a:r>
              <a:rPr lang="en-US" dirty="0" smtClean="0"/>
              <a:t> have a major contribution in sales meat and snacks have very weak sale. Attention should be paid for this items.</a:t>
            </a:r>
          </a:p>
        </p:txBody>
      </p:sp>
    </p:spTree>
    <p:extLst>
      <p:ext uri="{BB962C8B-B14F-4D97-AF65-F5344CB8AC3E}">
        <p14:creationId xmlns:p14="http://schemas.microsoft.com/office/powerpoint/2010/main" val="3037900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632" y="90020"/>
            <a:ext cx="10789920" cy="4443480"/>
          </a:xfrm>
          <a:prstGeom prst="rect">
            <a:avLst/>
          </a:prstGeom>
        </p:spPr>
      </p:pic>
      <p:sp>
        <p:nvSpPr>
          <p:cNvPr id="3" name="TextBox 2"/>
          <p:cNvSpPr txBox="1"/>
          <p:nvPr/>
        </p:nvSpPr>
        <p:spPr>
          <a:xfrm>
            <a:off x="731520" y="4774131"/>
            <a:ext cx="9991023" cy="923330"/>
          </a:xfrm>
          <a:prstGeom prst="rect">
            <a:avLst/>
          </a:prstGeom>
          <a:noFill/>
        </p:spPr>
        <p:txBody>
          <a:bodyPr wrap="square" rtlCol="0">
            <a:spAutoFit/>
          </a:bodyPr>
          <a:lstStyle/>
          <a:p>
            <a:r>
              <a:rPr lang="en-US" dirty="0">
                <a:latin typeface="Adobe Devanagari" panose="02040503050201020203" pitchFamily="18" charset="0"/>
                <a:cs typeface="Adobe Devanagari" panose="02040503050201020203" pitchFamily="18" charset="0"/>
              </a:rPr>
              <a:t>The profit margin in Cosmetic products are highest </a:t>
            </a:r>
            <a:r>
              <a:rPr lang="en-US" dirty="0" smtClean="0">
                <a:latin typeface="Adobe Devanagari" panose="02040503050201020203" pitchFamily="18" charset="0"/>
                <a:cs typeface="Adobe Devanagari" panose="02040503050201020203" pitchFamily="18" charset="0"/>
              </a:rPr>
              <a:t>while </a:t>
            </a:r>
            <a:r>
              <a:rPr lang="en-US" dirty="0">
                <a:latin typeface="Adobe Devanagari" panose="02040503050201020203" pitchFamily="18" charset="0"/>
                <a:cs typeface="Adobe Devanagari" panose="02040503050201020203" pitchFamily="18" charset="0"/>
              </a:rPr>
              <a:t>in fruits they are lowest. Also </a:t>
            </a:r>
            <a:r>
              <a:rPr lang="en-US" dirty="0" err="1" smtClean="0">
                <a:latin typeface="Adobe Devanagari" panose="02040503050201020203" pitchFamily="18" charset="0"/>
                <a:cs typeface="Adobe Devanagari" panose="02040503050201020203" pitchFamily="18" charset="0"/>
              </a:rPr>
              <a:t>Cosmestic</a:t>
            </a:r>
            <a:r>
              <a:rPr lang="en-US" dirty="0" smtClean="0">
                <a:latin typeface="Adobe Devanagari" panose="02040503050201020203" pitchFamily="18" charset="0"/>
                <a:cs typeface="Adobe Devanagari" panose="02040503050201020203" pitchFamily="18" charset="0"/>
              </a:rPr>
              <a:t> </a:t>
            </a:r>
            <a:r>
              <a:rPr lang="en-US" dirty="0">
                <a:latin typeface="Adobe Devanagari" panose="02040503050201020203" pitchFamily="18" charset="0"/>
                <a:cs typeface="Adobe Devanagari" panose="02040503050201020203" pitchFamily="18" charset="0"/>
              </a:rPr>
              <a:t>Product where the highest sold products this means highest company's profit share belong to this </a:t>
            </a:r>
            <a:r>
              <a:rPr lang="en-US" dirty="0" smtClean="0">
                <a:latin typeface="Adobe Devanagari" panose="02040503050201020203" pitchFamily="18" charset="0"/>
                <a:cs typeface="Adobe Devanagari" panose="02040503050201020203" pitchFamily="18" charset="0"/>
              </a:rPr>
              <a:t>product.</a:t>
            </a:r>
            <a:endParaRPr lang="en-US" dirty="0">
              <a:latin typeface="Adobe Devanagari" panose="02040503050201020203" pitchFamily="18" charset="0"/>
              <a:cs typeface="Adobe Devanagari" panose="02040503050201020203" pitchFamily="18" charset="0"/>
            </a:endParaRPr>
          </a:p>
          <a:p>
            <a:endParaRPr lang="en-US" dirty="0">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198596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ord 2"/>
          <p:cNvSpPr/>
          <p:nvPr/>
        </p:nvSpPr>
        <p:spPr>
          <a:xfrm rot="1338269">
            <a:off x="7597050" y="74271"/>
            <a:ext cx="6578111" cy="6771482"/>
          </a:xfrm>
          <a:prstGeom prst="chord">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p:cNvSpPr/>
          <p:nvPr/>
        </p:nvSpPr>
        <p:spPr>
          <a:xfrm rot="13820325">
            <a:off x="6967549" y="-2178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p:cNvSpPr/>
          <p:nvPr/>
        </p:nvSpPr>
        <p:spPr>
          <a:xfrm rot="13820325">
            <a:off x="7119949" y="1306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p:cNvSpPr/>
          <p:nvPr/>
        </p:nvSpPr>
        <p:spPr>
          <a:xfrm rot="13820325">
            <a:off x="7272349" y="2830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295903" y="3216720"/>
            <a:ext cx="5642042" cy="830997"/>
          </a:xfrm>
          <a:prstGeom prst="rect">
            <a:avLst/>
          </a:prstGeom>
          <a:noFill/>
        </p:spPr>
        <p:txBody>
          <a:bodyPr wrap="square" rtlCol="0">
            <a:spAutoFit/>
          </a:bodyPr>
          <a:lstStyle/>
          <a:p>
            <a:r>
              <a:rPr lang="en-US" sz="4800" dirty="0" smtClean="0">
                <a:latin typeface="Adobe Caslon Pro Bold" panose="0205070206050A020403" pitchFamily="18" charset="0"/>
              </a:rPr>
              <a:t>Conclusion</a:t>
            </a:r>
            <a:endParaRPr lang="en-US" sz="4800" dirty="0">
              <a:latin typeface="Adobe Caslon Pro Bold" panose="0205070206050A020403" pitchFamily="18" charset="0"/>
            </a:endParaRPr>
          </a:p>
        </p:txBody>
      </p:sp>
      <p:sp>
        <p:nvSpPr>
          <p:cNvPr id="8" name="TextBox 7"/>
          <p:cNvSpPr txBox="1"/>
          <p:nvPr/>
        </p:nvSpPr>
        <p:spPr>
          <a:xfrm>
            <a:off x="512704" y="1847740"/>
            <a:ext cx="6778248"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Over the period of time there is growth in the sales of the Amazon company but there are some regions where the sales is decreasing company need to pay attention to those regions.</a:t>
            </a:r>
          </a:p>
          <a:p>
            <a:pPr marL="285750" indent="-285750">
              <a:buFont typeface="Arial" panose="020B0604020202020204" pitchFamily="34" charset="0"/>
              <a:buChar char="•"/>
            </a:pPr>
            <a:r>
              <a:rPr lang="en-US" sz="1600" dirty="0" smtClean="0"/>
              <a:t>Sales Channel also impact th</a:t>
            </a:r>
            <a:r>
              <a:rPr lang="en-US" sz="1600" dirty="0" smtClean="0"/>
              <a:t>e sales of the company. It’s clearly seen from the graph that with time the online sales are increasing as compared to offline sales channel.</a:t>
            </a:r>
            <a:endParaRPr lang="en-US" sz="1600" dirty="0"/>
          </a:p>
          <a:p>
            <a:pPr marL="285750" indent="-285750">
              <a:buFont typeface="Arial" panose="020B0604020202020204" pitchFamily="34" charset="0"/>
              <a:buChar char="•"/>
            </a:pPr>
            <a:r>
              <a:rPr lang="en-US" sz="1600" dirty="0" smtClean="0"/>
              <a:t>Best thing about company is it’s sales. It’s not dependent on any one product or item instead the sales of item is distributed widely which make it more compactable with the market.</a:t>
            </a:r>
            <a:endParaRPr lang="en-US" sz="1600" dirty="0"/>
          </a:p>
          <a:p>
            <a:pPr marL="285750" indent="-285750">
              <a:buFont typeface="Arial" panose="020B0604020202020204" pitchFamily="34" charset="0"/>
              <a:buChar char="•"/>
            </a:pPr>
            <a:r>
              <a:rPr lang="en-US" sz="1600" dirty="0" smtClean="0"/>
              <a:t>Some product perform really well like Cosmetic, Office supplies with some products not doing well such as meat and snacks. </a:t>
            </a:r>
            <a:r>
              <a:rPr lang="en-US" sz="1600" dirty="0" smtClean="0"/>
              <a:t>Company should really pay attention to this products while make some changes or better offer for sales of such products.</a:t>
            </a:r>
          </a:p>
          <a:p>
            <a:endParaRPr lang="en-US" sz="1600" dirty="0"/>
          </a:p>
        </p:txBody>
      </p:sp>
      <p:sp>
        <p:nvSpPr>
          <p:cNvPr id="9" name="Rectangle 8"/>
          <p:cNvSpPr/>
          <p:nvPr/>
        </p:nvSpPr>
        <p:spPr>
          <a:xfrm>
            <a:off x="241540" y="129397"/>
            <a:ext cx="11950460" cy="6581956"/>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658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133" y="0"/>
            <a:ext cx="11721941" cy="6773894"/>
          </a:xfrm>
          <a:prstGeom prst="rect">
            <a:avLst/>
          </a:prstGeom>
        </p:spPr>
      </p:pic>
    </p:spTree>
    <p:extLst>
      <p:ext uri="{BB962C8B-B14F-4D97-AF65-F5344CB8AC3E}">
        <p14:creationId xmlns:p14="http://schemas.microsoft.com/office/powerpoint/2010/main" val="226652836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5385" y="1068403"/>
            <a:ext cx="7526956" cy="523220"/>
          </a:xfrm>
          <a:prstGeom prst="rect">
            <a:avLst/>
          </a:prstGeom>
          <a:noFill/>
        </p:spPr>
        <p:txBody>
          <a:bodyPr wrap="square" rtlCol="0">
            <a:spAutoFit/>
          </a:bodyPr>
          <a:lstStyle/>
          <a:p>
            <a:r>
              <a:rPr lang="en-US" sz="2800" dirty="0" smtClean="0">
                <a:latin typeface="Adobe Garamond Pro Bold" panose="02020702060506020403" pitchFamily="18" charset="0"/>
              </a:rPr>
              <a:t>INTRODUCTION</a:t>
            </a:r>
            <a:endParaRPr lang="en-US" sz="2800" dirty="0">
              <a:latin typeface="Adobe Garamond Pro Bold" panose="02020702060506020403" pitchFamily="18" charset="0"/>
            </a:endParaRPr>
          </a:p>
        </p:txBody>
      </p:sp>
      <p:sp>
        <p:nvSpPr>
          <p:cNvPr id="3" name="TextBox 2"/>
          <p:cNvSpPr txBox="1"/>
          <p:nvPr/>
        </p:nvSpPr>
        <p:spPr>
          <a:xfrm>
            <a:off x="1058780" y="2098307"/>
            <a:ext cx="8633861" cy="1938992"/>
          </a:xfrm>
          <a:prstGeom prst="rect">
            <a:avLst/>
          </a:prstGeom>
          <a:noFill/>
        </p:spPr>
        <p:txBody>
          <a:bodyPr wrap="square" rtlCol="0">
            <a:spAutoFit/>
          </a:bodyPr>
          <a:lstStyle/>
          <a:p>
            <a:r>
              <a:rPr lang="en-US" sz="2000" dirty="0">
                <a:latin typeface="Adobe Devanagari" panose="02040503050201020203" pitchFamily="18" charset="0"/>
                <a:cs typeface="Adobe Devanagari" panose="02040503050201020203" pitchFamily="18" charset="0"/>
              </a:rPr>
              <a:t>Heart disease is a significant health concern worldwide, and understanding its causes and risk factors is crucial for prevention and treatment. This data analysis report aims to provide insights into the prevalence, patterns, and potential predictors of heart disease based on a comprehensive analysis of available data. By examining various demographic, lifestyle, and medical factors, we hope to identify key findings and trends that can inform strategies for early detection, intervention, and improved patient outcomes.</a:t>
            </a:r>
            <a:endParaRPr lang="en-US" sz="2000" dirty="0">
              <a:latin typeface="Adobe Devanagari" panose="02040503050201020203" pitchFamily="18" charset="0"/>
              <a:cs typeface="Adobe Devanagari" panose="02040503050201020203" pitchFamily="18" charset="0"/>
            </a:endParaRPr>
          </a:p>
        </p:txBody>
      </p:sp>
      <p:sp>
        <p:nvSpPr>
          <p:cNvPr id="4" name="Rounded Rectangle 3"/>
          <p:cNvSpPr/>
          <p:nvPr/>
        </p:nvSpPr>
        <p:spPr>
          <a:xfrm>
            <a:off x="134755" y="144378"/>
            <a:ext cx="11916074" cy="6564429"/>
          </a:xfrm>
          <a:prstGeom prst="round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8305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ord 2"/>
          <p:cNvSpPr/>
          <p:nvPr/>
        </p:nvSpPr>
        <p:spPr>
          <a:xfrm rot="1338269">
            <a:off x="7597050" y="74271"/>
            <a:ext cx="6578111" cy="6771482"/>
          </a:xfrm>
          <a:prstGeom prst="chord">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p:cNvSpPr/>
          <p:nvPr/>
        </p:nvSpPr>
        <p:spPr>
          <a:xfrm rot="13820325">
            <a:off x="6967549" y="-2178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p:cNvSpPr/>
          <p:nvPr/>
        </p:nvSpPr>
        <p:spPr>
          <a:xfrm rot="13820325">
            <a:off x="7119949" y="1306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p:cNvSpPr/>
          <p:nvPr/>
        </p:nvSpPr>
        <p:spPr>
          <a:xfrm rot="13820325">
            <a:off x="7272349" y="2830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065084" y="2675182"/>
            <a:ext cx="5642042" cy="1569660"/>
          </a:xfrm>
          <a:prstGeom prst="rect">
            <a:avLst/>
          </a:prstGeom>
          <a:noFill/>
        </p:spPr>
        <p:txBody>
          <a:bodyPr wrap="square" rtlCol="0">
            <a:spAutoFit/>
          </a:bodyPr>
          <a:lstStyle/>
          <a:p>
            <a:r>
              <a:rPr lang="en-US" sz="4800" dirty="0" smtClean="0">
                <a:latin typeface="Adobe Caslon Pro Bold" panose="0205070206050A020403" pitchFamily="18" charset="0"/>
              </a:rPr>
              <a:t>Research</a:t>
            </a:r>
            <a:endParaRPr lang="en-US" sz="4800" dirty="0">
              <a:latin typeface="Adobe Caslon Pro Bold" panose="0205070206050A020403" pitchFamily="18" charset="0"/>
            </a:endParaRPr>
          </a:p>
          <a:p>
            <a:r>
              <a:rPr lang="en-US" sz="4800" dirty="0" smtClean="0">
                <a:latin typeface="Adobe Caslon Pro Bold" panose="0205070206050A020403" pitchFamily="18" charset="0"/>
              </a:rPr>
              <a:t>         Question</a:t>
            </a:r>
            <a:endParaRPr lang="en-US" sz="4800" dirty="0">
              <a:latin typeface="Adobe Caslon Pro Bold" panose="0205070206050A020403" pitchFamily="18" charset="0"/>
            </a:endParaRPr>
          </a:p>
        </p:txBody>
      </p:sp>
      <p:sp>
        <p:nvSpPr>
          <p:cNvPr id="8" name="TextBox 7"/>
          <p:cNvSpPr txBox="1"/>
          <p:nvPr/>
        </p:nvSpPr>
        <p:spPr>
          <a:xfrm>
            <a:off x="960863" y="1721074"/>
            <a:ext cx="6174803" cy="3477875"/>
          </a:xfrm>
          <a:prstGeom prst="rect">
            <a:avLst/>
          </a:prstGeom>
          <a:noFill/>
        </p:spPr>
        <p:txBody>
          <a:bodyPr wrap="square" rtlCol="0">
            <a:spAutoFit/>
          </a:bodyPr>
          <a:lstStyle/>
          <a:p>
            <a:r>
              <a:rPr lang="en-US" sz="2000" dirty="0"/>
              <a:t>Health is real wealth in the pandemic time we all realized the brute effects of covid-19 on all irrespective of any status. You are required to analyze this health and medical data for better future preparation</a:t>
            </a:r>
            <a:r>
              <a:rPr lang="en-US" sz="2000" dirty="0" smtClean="0"/>
              <a:t>.</a:t>
            </a:r>
          </a:p>
          <a:p>
            <a:endParaRPr lang="en-US" sz="2000" dirty="0"/>
          </a:p>
          <a:p>
            <a:r>
              <a:rPr lang="en-US" sz="2000" dirty="0" smtClean="0"/>
              <a:t> </a:t>
            </a:r>
            <a:r>
              <a:rPr lang="en-US" sz="2000" dirty="0"/>
              <a:t>Do ETL: Extract- Transform and Load data from the heart disease diagnostic database You can perform EDA through python. </a:t>
            </a:r>
            <a:endParaRPr lang="en-US" sz="2000" dirty="0" smtClean="0"/>
          </a:p>
          <a:p>
            <a:endParaRPr lang="en-US" sz="2000" dirty="0"/>
          </a:p>
          <a:p>
            <a:r>
              <a:rPr lang="en-US" sz="2000" dirty="0" smtClean="0"/>
              <a:t>The </a:t>
            </a:r>
            <a:r>
              <a:rPr lang="en-US" sz="2000" dirty="0"/>
              <a:t>database extracts various information such as Heart disease rates, Heart disease by gender, by </a:t>
            </a:r>
            <a:r>
              <a:rPr lang="en-US" sz="2000" dirty="0" smtClean="0"/>
              <a:t>age</a:t>
            </a:r>
            <a:endParaRPr lang="en-US" sz="2000" dirty="0" smtClean="0"/>
          </a:p>
        </p:txBody>
      </p:sp>
    </p:spTree>
    <p:extLst>
      <p:ext uri="{BB962C8B-B14F-4D97-AF65-F5344CB8AC3E}">
        <p14:creationId xmlns:p14="http://schemas.microsoft.com/office/powerpoint/2010/main" val="202163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003" y="77002"/>
            <a:ext cx="2444817" cy="461665"/>
          </a:xfrm>
          <a:prstGeom prst="rect">
            <a:avLst/>
          </a:prstGeom>
          <a:noFill/>
        </p:spPr>
        <p:txBody>
          <a:bodyPr wrap="square" rtlCol="0">
            <a:spAutoFit/>
          </a:bodyPr>
          <a:lstStyle/>
          <a:p>
            <a:r>
              <a:rPr lang="en-US" sz="2400" dirty="0" smtClean="0">
                <a:latin typeface="Adobe Garamond Pro Bold" panose="02020702060506020403" pitchFamily="18" charset="0"/>
              </a:rPr>
              <a:t>KEY FINDINGS </a:t>
            </a:r>
            <a:endParaRPr lang="en-US" sz="2400" dirty="0">
              <a:latin typeface="Adobe Garamond Pro Bold" panose="02020702060506020403" pitchFamily="18" charset="0"/>
            </a:endParaRPr>
          </a:p>
        </p:txBody>
      </p:sp>
      <p:pic>
        <p:nvPicPr>
          <p:cNvPr id="3" name="Pictur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4003" y="828733"/>
            <a:ext cx="4142240" cy="2871222"/>
          </a:xfrm>
          <a:prstGeom prst="rect">
            <a:avLst/>
          </a:prstGeom>
        </p:spPr>
      </p:pic>
      <p:sp>
        <p:nvSpPr>
          <p:cNvPr id="6" name="TextBox 5"/>
          <p:cNvSpPr txBox="1"/>
          <p:nvPr/>
        </p:nvSpPr>
        <p:spPr>
          <a:xfrm>
            <a:off x="4466122" y="1501541"/>
            <a:ext cx="6891689" cy="923330"/>
          </a:xfrm>
          <a:prstGeom prst="rect">
            <a:avLst/>
          </a:prstGeom>
          <a:noFill/>
        </p:spPr>
        <p:txBody>
          <a:bodyPr wrap="square" rtlCol="0">
            <a:spAutoFit/>
          </a:bodyPr>
          <a:lstStyle/>
          <a:p>
            <a:r>
              <a:rPr lang="en-US" dirty="0" smtClean="0"/>
              <a:t>Percentage of Females with Heart Disease : 75 %</a:t>
            </a:r>
          </a:p>
          <a:p>
            <a:r>
              <a:rPr lang="en-US" dirty="0" smtClean="0"/>
              <a:t>Percentage of Males with Heart Disease : 44.66 %</a:t>
            </a:r>
          </a:p>
          <a:p>
            <a:endParaRPr lang="en-US" dirty="0"/>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2906" y="3699955"/>
            <a:ext cx="3564433" cy="2940281"/>
          </a:xfrm>
          <a:prstGeom prst="rect">
            <a:avLst/>
          </a:prstGeom>
        </p:spPr>
      </p:pic>
      <p:sp>
        <p:nvSpPr>
          <p:cNvPr id="8" name="TextBox 7"/>
          <p:cNvSpPr txBox="1"/>
          <p:nvPr/>
        </p:nvSpPr>
        <p:spPr>
          <a:xfrm>
            <a:off x="4957011" y="3984859"/>
            <a:ext cx="5544151" cy="1477328"/>
          </a:xfrm>
          <a:prstGeom prst="rect">
            <a:avLst/>
          </a:prstGeom>
          <a:noFill/>
        </p:spPr>
        <p:txBody>
          <a:bodyPr wrap="square" rtlCol="0">
            <a:spAutoFit/>
          </a:bodyPr>
          <a:lstStyle/>
          <a:p>
            <a:r>
              <a:rPr lang="en-US" dirty="0" smtClean="0"/>
              <a:t>We can see that out of total female population most of females are prone to heart disease.</a:t>
            </a:r>
          </a:p>
          <a:p>
            <a:r>
              <a:rPr lang="en-US" dirty="0" smtClean="0"/>
              <a:t>While out of total male population the males without heart disease are more as compared to males with heart disease.</a:t>
            </a:r>
            <a:endParaRPr lang="en-US" dirty="0"/>
          </a:p>
        </p:txBody>
      </p:sp>
    </p:spTree>
    <p:extLst>
      <p:ext uri="{BB962C8B-B14F-4D97-AF65-F5344CB8AC3E}">
        <p14:creationId xmlns:p14="http://schemas.microsoft.com/office/powerpoint/2010/main" val="2198978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1309" y="707695"/>
            <a:ext cx="3336040" cy="2817261"/>
          </a:xfrm>
          <a:prstGeom prst="rect">
            <a:avLst/>
          </a:prstGeom>
        </p:spPr>
      </p:pic>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1309" y="3682137"/>
            <a:ext cx="3336040" cy="2817261"/>
          </a:xfrm>
          <a:prstGeom prst="rect">
            <a:avLst/>
          </a:prstGeom>
        </p:spPr>
      </p:pic>
      <p:sp>
        <p:nvSpPr>
          <p:cNvPr id="4" name="TextBox 3"/>
          <p:cNvSpPr txBox="1"/>
          <p:nvPr/>
        </p:nvSpPr>
        <p:spPr>
          <a:xfrm>
            <a:off x="308008" y="154004"/>
            <a:ext cx="5563403" cy="369332"/>
          </a:xfrm>
          <a:prstGeom prst="rect">
            <a:avLst/>
          </a:prstGeom>
          <a:noFill/>
        </p:spPr>
        <p:txBody>
          <a:bodyPr wrap="square" rtlCol="0">
            <a:spAutoFit/>
          </a:bodyPr>
          <a:lstStyle/>
          <a:p>
            <a:r>
              <a:rPr lang="en-US" u="sng" dirty="0" smtClean="0">
                <a:latin typeface="Adobe Garamond Pro Bold" panose="02020702060506020403" pitchFamily="18" charset="0"/>
              </a:rPr>
              <a:t>ANALYSIS OF CHEST PAIN</a:t>
            </a:r>
            <a:endParaRPr lang="en-US" u="sng" dirty="0">
              <a:latin typeface="Adobe Garamond Pro Bold" panose="02020702060506020403" pitchFamily="18" charset="0"/>
            </a:endParaRPr>
          </a:p>
        </p:txBody>
      </p:sp>
      <p:sp>
        <p:nvSpPr>
          <p:cNvPr id="5" name="TextBox 4"/>
          <p:cNvSpPr txBox="1"/>
          <p:nvPr/>
        </p:nvSpPr>
        <p:spPr>
          <a:xfrm>
            <a:off x="4475747" y="1078029"/>
            <a:ext cx="7122695" cy="1200329"/>
          </a:xfrm>
          <a:prstGeom prst="rect">
            <a:avLst/>
          </a:prstGeom>
          <a:noFill/>
        </p:spPr>
        <p:txBody>
          <a:bodyPr wrap="square" rtlCol="0">
            <a:spAutoFit/>
          </a:bodyPr>
          <a:lstStyle/>
          <a:p>
            <a:r>
              <a:rPr lang="en-US" dirty="0" smtClean="0"/>
              <a:t>Most </a:t>
            </a:r>
            <a:r>
              <a:rPr lang="en-US" dirty="0"/>
              <a:t>of the person who is having 2nd </a:t>
            </a:r>
            <a:r>
              <a:rPr lang="en-US" dirty="0" smtClean="0"/>
              <a:t>category </a:t>
            </a:r>
            <a:r>
              <a:rPr lang="en-US" dirty="0"/>
              <a:t>of chest pain </a:t>
            </a:r>
            <a:r>
              <a:rPr lang="en-US" dirty="0" err="1"/>
              <a:t>i.e</a:t>
            </a:r>
            <a:r>
              <a:rPr lang="en-US" dirty="0"/>
              <a:t> Non-angina chest pain are supposed to have heart </a:t>
            </a:r>
            <a:r>
              <a:rPr lang="en-US" dirty="0" smtClean="0"/>
              <a:t>disease.</a:t>
            </a:r>
            <a:endParaRPr lang="en-US" dirty="0"/>
          </a:p>
          <a:p>
            <a:r>
              <a:rPr lang="en-US" dirty="0" smtClean="0"/>
              <a:t>While </a:t>
            </a:r>
            <a:r>
              <a:rPr lang="en-US" dirty="0"/>
              <a:t>person with 0 category of chest pain does not have much chances of heart </a:t>
            </a:r>
            <a:r>
              <a:rPr lang="en-US" dirty="0" smtClean="0"/>
              <a:t>disease.</a:t>
            </a:r>
            <a:endParaRPr lang="en-US" dirty="0"/>
          </a:p>
        </p:txBody>
      </p:sp>
      <p:sp>
        <p:nvSpPr>
          <p:cNvPr id="6" name="TextBox 5"/>
          <p:cNvSpPr txBox="1"/>
          <p:nvPr/>
        </p:nvSpPr>
        <p:spPr>
          <a:xfrm>
            <a:off x="4572000" y="4244741"/>
            <a:ext cx="6930189" cy="923330"/>
          </a:xfrm>
          <a:prstGeom prst="rect">
            <a:avLst/>
          </a:prstGeom>
          <a:noFill/>
        </p:spPr>
        <p:txBody>
          <a:bodyPr wrap="square" rtlCol="0">
            <a:spAutoFit/>
          </a:bodyPr>
          <a:lstStyle/>
          <a:p>
            <a:r>
              <a:rPr lang="en-US" dirty="0"/>
              <a:t>C</a:t>
            </a:r>
            <a:r>
              <a:rPr lang="en-US" dirty="0" smtClean="0"/>
              <a:t>hecking </a:t>
            </a:r>
            <a:r>
              <a:rPr lang="en-US" dirty="0"/>
              <a:t>which type of chest pain in which Gender ?</a:t>
            </a:r>
          </a:p>
          <a:p>
            <a:r>
              <a:rPr lang="en-US" dirty="0" smtClean="0"/>
              <a:t>0 </a:t>
            </a:r>
            <a:r>
              <a:rPr lang="en-US" dirty="0"/>
              <a:t>chest pain mostly occur in male as </a:t>
            </a:r>
            <a:r>
              <a:rPr lang="en-US" dirty="0" err="1"/>
              <a:t>comapred</a:t>
            </a:r>
            <a:r>
              <a:rPr lang="en-US" dirty="0"/>
              <a:t> to other type of chest pain this means male have less chance of heat </a:t>
            </a:r>
            <a:r>
              <a:rPr lang="en-US" dirty="0" smtClean="0"/>
              <a:t>disease.</a:t>
            </a:r>
            <a:endParaRPr lang="en-US" dirty="0"/>
          </a:p>
        </p:txBody>
      </p:sp>
    </p:spTree>
    <p:extLst>
      <p:ext uri="{BB962C8B-B14F-4D97-AF65-F5344CB8AC3E}">
        <p14:creationId xmlns:p14="http://schemas.microsoft.com/office/powerpoint/2010/main" val="3849888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1638" y="628047"/>
            <a:ext cx="3319919" cy="4312119"/>
          </a:xfrm>
          <a:prstGeom prst="rect">
            <a:avLst/>
          </a:prstGeom>
        </p:spPr>
      </p:pic>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44664" y="808998"/>
            <a:ext cx="5233823" cy="3950216"/>
          </a:xfrm>
          <a:prstGeom prst="rect">
            <a:avLst/>
          </a:prstGeom>
        </p:spPr>
      </p:pic>
      <p:sp>
        <p:nvSpPr>
          <p:cNvPr id="4" name="TextBox 3"/>
          <p:cNvSpPr txBox="1"/>
          <p:nvPr/>
        </p:nvSpPr>
        <p:spPr>
          <a:xfrm>
            <a:off x="288758" y="125128"/>
            <a:ext cx="5322770" cy="369332"/>
          </a:xfrm>
          <a:prstGeom prst="rect">
            <a:avLst/>
          </a:prstGeom>
          <a:noFill/>
        </p:spPr>
        <p:txBody>
          <a:bodyPr wrap="square" rtlCol="0">
            <a:spAutoFit/>
          </a:bodyPr>
          <a:lstStyle/>
          <a:p>
            <a:r>
              <a:rPr lang="en-US" u="sng" dirty="0" smtClean="0">
                <a:latin typeface="Adobe Garamond Pro Bold" panose="02020702060506020403" pitchFamily="18" charset="0"/>
              </a:rPr>
              <a:t>ANALYSIS ACCORDING TO AGE</a:t>
            </a:r>
            <a:endParaRPr lang="en-US" u="sng" dirty="0">
              <a:latin typeface="Adobe Garamond Pro Bold" panose="02020702060506020403" pitchFamily="18" charset="0"/>
            </a:endParaRPr>
          </a:p>
        </p:txBody>
      </p:sp>
      <p:sp>
        <p:nvSpPr>
          <p:cNvPr id="5" name="TextBox 4"/>
          <p:cNvSpPr txBox="1"/>
          <p:nvPr/>
        </p:nvSpPr>
        <p:spPr>
          <a:xfrm>
            <a:off x="471638" y="4940166"/>
            <a:ext cx="3609474" cy="1200329"/>
          </a:xfrm>
          <a:prstGeom prst="rect">
            <a:avLst/>
          </a:prstGeom>
          <a:noFill/>
        </p:spPr>
        <p:txBody>
          <a:bodyPr wrap="square" rtlCol="0">
            <a:spAutoFit/>
          </a:bodyPr>
          <a:lstStyle/>
          <a:p>
            <a:r>
              <a:rPr lang="en-US" dirty="0"/>
              <a:t>females from age 25 to 90 have a chances of having heart disease while most of them have heart disease between age 45 to </a:t>
            </a:r>
            <a:r>
              <a:rPr lang="en-US" dirty="0" smtClean="0"/>
              <a:t>60.</a:t>
            </a:r>
            <a:endParaRPr lang="en-US" dirty="0"/>
          </a:p>
        </p:txBody>
      </p:sp>
      <p:sp>
        <p:nvSpPr>
          <p:cNvPr id="6" name="TextBox 5"/>
          <p:cNvSpPr txBox="1"/>
          <p:nvPr/>
        </p:nvSpPr>
        <p:spPr>
          <a:xfrm>
            <a:off x="6679933" y="4759214"/>
            <a:ext cx="4475747" cy="1200329"/>
          </a:xfrm>
          <a:prstGeom prst="rect">
            <a:avLst/>
          </a:prstGeom>
          <a:noFill/>
        </p:spPr>
        <p:txBody>
          <a:bodyPr wrap="square" rtlCol="0">
            <a:spAutoFit/>
          </a:bodyPr>
          <a:lstStyle/>
          <a:p>
            <a:r>
              <a:rPr lang="en-US" dirty="0"/>
              <a:t>most of the </a:t>
            </a:r>
            <a:r>
              <a:rPr lang="en-US" dirty="0" err="1" smtClean="0"/>
              <a:t>dAta</a:t>
            </a:r>
            <a:r>
              <a:rPr lang="en-US" dirty="0" smtClean="0"/>
              <a:t> </a:t>
            </a:r>
            <a:r>
              <a:rPr lang="en-US" dirty="0"/>
              <a:t>for male we have around 50 to 60 age group where as for women very few data for age between 30 to 50 and </a:t>
            </a:r>
          </a:p>
          <a:p>
            <a:r>
              <a:rPr lang="en-US" dirty="0" smtClean="0"/>
              <a:t>above 70.</a:t>
            </a:r>
            <a:endParaRPr lang="en-US" dirty="0"/>
          </a:p>
        </p:txBody>
      </p:sp>
    </p:spTree>
    <p:extLst>
      <p:ext uri="{BB962C8B-B14F-4D97-AF65-F5344CB8AC3E}">
        <p14:creationId xmlns:p14="http://schemas.microsoft.com/office/powerpoint/2010/main" val="3508266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ord 2"/>
          <p:cNvSpPr/>
          <p:nvPr/>
        </p:nvSpPr>
        <p:spPr>
          <a:xfrm rot="1338269">
            <a:off x="7597050" y="74271"/>
            <a:ext cx="6578111" cy="6771482"/>
          </a:xfrm>
          <a:prstGeom prst="chord">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p:cNvSpPr/>
          <p:nvPr/>
        </p:nvSpPr>
        <p:spPr>
          <a:xfrm rot="13820325">
            <a:off x="6967549" y="-2178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p:cNvSpPr/>
          <p:nvPr/>
        </p:nvSpPr>
        <p:spPr>
          <a:xfrm rot="13820325">
            <a:off x="7119949" y="1306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p:cNvSpPr/>
          <p:nvPr/>
        </p:nvSpPr>
        <p:spPr>
          <a:xfrm rot="13820325">
            <a:off x="7272349" y="2830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295903" y="3216720"/>
            <a:ext cx="5642042" cy="830997"/>
          </a:xfrm>
          <a:prstGeom prst="rect">
            <a:avLst/>
          </a:prstGeom>
          <a:noFill/>
        </p:spPr>
        <p:txBody>
          <a:bodyPr wrap="square" rtlCol="0">
            <a:spAutoFit/>
          </a:bodyPr>
          <a:lstStyle/>
          <a:p>
            <a:r>
              <a:rPr lang="en-US" sz="4800" dirty="0" smtClean="0">
                <a:latin typeface="Adobe Caslon Pro Bold" panose="0205070206050A020403" pitchFamily="18" charset="0"/>
              </a:rPr>
              <a:t>Conclusion</a:t>
            </a:r>
            <a:endParaRPr lang="en-US" sz="4800" dirty="0">
              <a:latin typeface="Adobe Caslon Pro Bold" panose="0205070206050A020403" pitchFamily="18" charset="0"/>
            </a:endParaRPr>
          </a:p>
        </p:txBody>
      </p:sp>
      <p:sp>
        <p:nvSpPr>
          <p:cNvPr id="8" name="TextBox 7"/>
          <p:cNvSpPr txBox="1"/>
          <p:nvPr/>
        </p:nvSpPr>
        <p:spPr>
          <a:xfrm>
            <a:off x="648779" y="3295546"/>
            <a:ext cx="6778248"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Mostly female are prone to Heart disease as compared to male.</a:t>
            </a:r>
            <a:endParaRPr lang="en-US" sz="1600" dirty="0"/>
          </a:p>
        </p:txBody>
      </p:sp>
      <p:sp>
        <p:nvSpPr>
          <p:cNvPr id="9" name="Rectangle 8"/>
          <p:cNvSpPr/>
          <p:nvPr/>
        </p:nvSpPr>
        <p:spPr>
          <a:xfrm>
            <a:off x="241540" y="129397"/>
            <a:ext cx="11950460" cy="6581956"/>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49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ord 2"/>
          <p:cNvSpPr/>
          <p:nvPr/>
        </p:nvSpPr>
        <p:spPr>
          <a:xfrm rot="1338269">
            <a:off x="7597050" y="74271"/>
            <a:ext cx="6578111" cy="6771482"/>
          </a:xfrm>
          <a:prstGeom prst="chord">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p:cNvSpPr/>
          <p:nvPr/>
        </p:nvSpPr>
        <p:spPr>
          <a:xfrm rot="13820325">
            <a:off x="6967549" y="-2178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p:cNvSpPr/>
          <p:nvPr/>
        </p:nvSpPr>
        <p:spPr>
          <a:xfrm rot="13820325">
            <a:off x="7119949" y="1306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p:cNvSpPr/>
          <p:nvPr/>
        </p:nvSpPr>
        <p:spPr>
          <a:xfrm rot="13820325">
            <a:off x="7272349" y="283015"/>
            <a:ext cx="8428867" cy="7632696"/>
          </a:xfrm>
          <a:prstGeom prst="arc">
            <a:avLst/>
          </a:prstGeom>
          <a:ln>
            <a:solidFill>
              <a:schemeClr val="bg2">
                <a:lumMod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065084" y="2675182"/>
            <a:ext cx="5642042" cy="1569660"/>
          </a:xfrm>
          <a:prstGeom prst="rect">
            <a:avLst/>
          </a:prstGeom>
          <a:noFill/>
        </p:spPr>
        <p:txBody>
          <a:bodyPr wrap="square" rtlCol="0">
            <a:spAutoFit/>
          </a:bodyPr>
          <a:lstStyle/>
          <a:p>
            <a:r>
              <a:rPr lang="en-US" sz="4800" dirty="0" smtClean="0">
                <a:latin typeface="Adobe Caslon Pro Bold" panose="0205070206050A020403" pitchFamily="18" charset="0"/>
              </a:rPr>
              <a:t>Research</a:t>
            </a:r>
            <a:endParaRPr lang="en-US" sz="4800" dirty="0">
              <a:latin typeface="Adobe Caslon Pro Bold" panose="0205070206050A020403" pitchFamily="18" charset="0"/>
            </a:endParaRPr>
          </a:p>
          <a:p>
            <a:r>
              <a:rPr lang="en-US" sz="4800" dirty="0" smtClean="0">
                <a:latin typeface="Adobe Caslon Pro Bold" panose="0205070206050A020403" pitchFamily="18" charset="0"/>
              </a:rPr>
              <a:t>         Question</a:t>
            </a:r>
            <a:endParaRPr lang="en-US" sz="4800" dirty="0">
              <a:latin typeface="Adobe Caslon Pro Bold" panose="0205070206050A020403" pitchFamily="18" charset="0"/>
            </a:endParaRPr>
          </a:p>
        </p:txBody>
      </p:sp>
      <p:sp>
        <p:nvSpPr>
          <p:cNvPr id="8" name="TextBox 7"/>
          <p:cNvSpPr txBox="1"/>
          <p:nvPr/>
        </p:nvSpPr>
        <p:spPr>
          <a:xfrm>
            <a:off x="661481" y="1886064"/>
            <a:ext cx="6070059" cy="3477875"/>
          </a:xfrm>
          <a:prstGeom prst="rect">
            <a:avLst/>
          </a:prstGeom>
          <a:noFill/>
        </p:spPr>
        <p:txBody>
          <a:bodyPr wrap="square" rtlCol="0">
            <a:spAutoFit/>
          </a:bodyPr>
          <a:lstStyle/>
          <a:p>
            <a:r>
              <a:rPr lang="en-US" sz="2000" dirty="0"/>
              <a:t>Investment is a game of understanding historic data of investment objects under different events but it is still a game of chances to minimize the risk we apply analytics to find the equilibrium </a:t>
            </a:r>
            <a:r>
              <a:rPr lang="en-US" sz="2000" dirty="0" smtClean="0"/>
              <a:t>investment.</a:t>
            </a:r>
          </a:p>
          <a:p>
            <a:endParaRPr lang="en-US" sz="2000" dirty="0" smtClean="0"/>
          </a:p>
          <a:p>
            <a:r>
              <a:rPr lang="en-US" sz="2000" dirty="0" smtClean="0"/>
              <a:t>To </a:t>
            </a:r>
            <a:r>
              <a:rPr lang="en-US" sz="2000" dirty="0"/>
              <a:t>understand the Foreign direct investment in India for the last 17 years from 2000-01 to 2016-17. This dataset contains sector and financial year-wise data of FDI in India Sector-wise investment analysis Year-wise investment analysis. </a:t>
            </a:r>
            <a:endParaRPr lang="en-US" sz="2000" dirty="0" smtClean="0"/>
          </a:p>
          <a:p>
            <a:endParaRPr lang="en-US" sz="2000" dirty="0" smtClean="0"/>
          </a:p>
        </p:txBody>
      </p:sp>
    </p:spTree>
    <p:extLst>
      <p:ext uri="{BB962C8B-B14F-4D97-AF65-F5344CB8AC3E}">
        <p14:creationId xmlns:p14="http://schemas.microsoft.com/office/powerpoint/2010/main" val="182240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oon 1"/>
          <p:cNvSpPr/>
          <p:nvPr/>
        </p:nvSpPr>
        <p:spPr>
          <a:xfrm>
            <a:off x="1531352" y="1374340"/>
            <a:ext cx="2336332" cy="4177498"/>
          </a:xfrm>
          <a:prstGeom prst="moo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oon 2"/>
          <p:cNvSpPr/>
          <p:nvPr/>
        </p:nvSpPr>
        <p:spPr>
          <a:xfrm flipH="1">
            <a:off x="8218641" y="1374339"/>
            <a:ext cx="2282926" cy="4177498"/>
          </a:xfrm>
          <a:prstGeom prst="moo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oon 4"/>
          <p:cNvSpPr/>
          <p:nvPr/>
        </p:nvSpPr>
        <p:spPr>
          <a:xfrm flipH="1">
            <a:off x="8457066" y="842878"/>
            <a:ext cx="2765123" cy="5240421"/>
          </a:xfrm>
          <a:prstGeom prst="moon">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oon 5"/>
          <p:cNvSpPr/>
          <p:nvPr/>
        </p:nvSpPr>
        <p:spPr>
          <a:xfrm>
            <a:off x="939266" y="842879"/>
            <a:ext cx="2689993" cy="5240421"/>
          </a:xfrm>
          <a:prstGeom prst="moon">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Moon 6"/>
          <p:cNvSpPr/>
          <p:nvPr/>
        </p:nvSpPr>
        <p:spPr>
          <a:xfrm>
            <a:off x="0" y="613309"/>
            <a:ext cx="3501191" cy="5699560"/>
          </a:xfrm>
          <a:prstGeom prst="moo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oon 7"/>
          <p:cNvSpPr/>
          <p:nvPr/>
        </p:nvSpPr>
        <p:spPr>
          <a:xfrm flipH="1">
            <a:off x="8695491" y="613309"/>
            <a:ext cx="3496509" cy="5699560"/>
          </a:xfrm>
          <a:prstGeom prst="moo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890452" y="2812693"/>
            <a:ext cx="5177420" cy="1323439"/>
          </a:xfrm>
          <a:prstGeom prst="rect">
            <a:avLst/>
          </a:prstGeom>
          <a:noFill/>
        </p:spPr>
        <p:txBody>
          <a:bodyPr wrap="square" rtlCol="0">
            <a:spAutoFit/>
          </a:bodyPr>
          <a:lstStyle/>
          <a:p>
            <a:r>
              <a:rPr lang="en-US" sz="8000" dirty="0" smtClean="0">
                <a:latin typeface="Edwardian Script ITC" panose="030303020407070D0804" pitchFamily="66" charset="0"/>
              </a:rPr>
              <a:t>Thank You</a:t>
            </a:r>
            <a:endParaRPr lang="en-US" sz="8000" dirty="0">
              <a:latin typeface="Edwardian Script ITC" panose="030303020407070D0804" pitchFamily="66" charset="0"/>
            </a:endParaRPr>
          </a:p>
        </p:txBody>
      </p:sp>
      <p:sp>
        <p:nvSpPr>
          <p:cNvPr id="20" name="TextBox 19"/>
          <p:cNvSpPr txBox="1"/>
          <p:nvPr/>
        </p:nvSpPr>
        <p:spPr>
          <a:xfrm>
            <a:off x="4787603" y="4518927"/>
            <a:ext cx="4487109" cy="369332"/>
          </a:xfrm>
          <a:prstGeom prst="rect">
            <a:avLst/>
          </a:prstGeom>
          <a:noFill/>
        </p:spPr>
        <p:txBody>
          <a:bodyPr wrap="square" rtlCol="0">
            <a:spAutoFit/>
          </a:bodyPr>
          <a:lstStyle/>
          <a:p>
            <a:r>
              <a:rPr lang="en-US" dirty="0" smtClean="0"/>
              <a:t>Harsh </a:t>
            </a:r>
            <a:r>
              <a:rPr lang="en-US" dirty="0" err="1" smtClean="0"/>
              <a:t>Rajendra</a:t>
            </a:r>
            <a:r>
              <a:rPr lang="en-US" dirty="0" smtClean="0"/>
              <a:t> </a:t>
            </a:r>
            <a:r>
              <a:rPr lang="en-US" dirty="0" err="1" smtClean="0"/>
              <a:t>Kadam</a:t>
            </a:r>
            <a:r>
              <a:rPr lang="en-US" dirty="0" smtClean="0"/>
              <a:t> </a:t>
            </a:r>
            <a:endParaRPr lang="en-US" dirty="0"/>
          </a:p>
        </p:txBody>
      </p:sp>
      <p:pic>
        <p:nvPicPr>
          <p:cNvPr id="21" name="Graphic 11" descr="User" title="Icon - Presenter Name">
            <a:extLst>
              <a:ext uri="{FF2B5EF4-FFF2-40B4-BE49-F238E27FC236}">
                <a16:creationId xmlns:a16="http://schemas.microsoft.com/office/drawing/2014/main" id="{3FD34FCD-807B-4BBC-8AFE-2162CCE29BE9}"/>
              </a:ext>
            </a:extLst>
          </p:cNvPr>
          <p:cNvPicPr>
            <a:picLocks noChangeAspect="1"/>
          </p:cNvPicPr>
          <p:nvPr/>
        </p:nvPicPr>
        <p:blipFill>
          <a:blip r:embed="rId2" cstate="screen">
            <a:duotone>
              <a:prstClr val="black"/>
              <a:schemeClr val="tx1">
                <a:tint val="45000"/>
                <a:satMod val="400000"/>
              </a:schemeClr>
            </a:duotone>
            <a:extLst>
              <a:ext uri="{28A0092B-C50C-407E-A947-70E740481C1C}">
                <a14:useLocalDpi xmlns:a14="http://schemas.microsoft.com/office/drawing/2010/main"/>
              </a:ext>
              <a:ext uri="{96DAC541-7B7A-43D3-8B79-37D633B846F1}">
                <asvg:svgBlip xmlns:asvg="http://schemas.microsoft.com/office/drawing/2016/SVG/main" xmlns="" xmlns:lc="http://schemas.openxmlformats.org/drawingml/2006/lockedCanvas" r:embed="rId4"/>
              </a:ext>
            </a:extLst>
          </a:blip>
          <a:stretch>
            <a:fillRect/>
          </a:stretch>
        </p:blipFill>
        <p:spPr bwMode="gray">
          <a:xfrm>
            <a:off x="4194935" y="4401863"/>
            <a:ext cx="452350" cy="452350"/>
          </a:xfrm>
          <a:prstGeom prst="rect">
            <a:avLst/>
          </a:prstGeom>
        </p:spPr>
      </p:pic>
      <p:pic>
        <p:nvPicPr>
          <p:cNvPr id="23" name="Graphic 12" descr="Envelope" title="Icon Presenter Email">
            <a:extLst>
              <a:ext uri="{FF2B5EF4-FFF2-40B4-BE49-F238E27FC236}">
                <a16:creationId xmlns:a16="http://schemas.microsoft.com/office/drawing/2014/main" id="{A24A1417-AE3F-44AE-98EB-3E6ADA1E2017}"/>
              </a:ext>
            </a:extLst>
          </p:cNvPr>
          <p:cNvPicPr>
            <a:picLocks noChangeAspect="1"/>
          </p:cNvPicPr>
          <p:nvPr/>
        </p:nvPicPr>
        <p:blipFill>
          <a:blip r:embed="rId5" cstate="screen">
            <a:duotone>
              <a:prstClr val="black"/>
              <a:schemeClr val="tx1">
                <a:tint val="45000"/>
                <a:satMod val="400000"/>
              </a:schemeClr>
            </a:duotone>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bwMode="gray">
          <a:xfrm>
            <a:off x="4194383" y="4948329"/>
            <a:ext cx="491080" cy="491080"/>
          </a:xfrm>
          <a:prstGeom prst="rect">
            <a:avLst/>
          </a:prstGeom>
        </p:spPr>
      </p:pic>
      <p:sp>
        <p:nvSpPr>
          <p:cNvPr id="24" name="TextBox 23"/>
          <p:cNvSpPr txBox="1"/>
          <p:nvPr/>
        </p:nvSpPr>
        <p:spPr>
          <a:xfrm>
            <a:off x="4806416" y="5009203"/>
            <a:ext cx="2926816" cy="369332"/>
          </a:xfrm>
          <a:prstGeom prst="rect">
            <a:avLst/>
          </a:prstGeom>
          <a:noFill/>
        </p:spPr>
        <p:txBody>
          <a:bodyPr wrap="square" rtlCol="0">
            <a:spAutoFit/>
          </a:bodyPr>
          <a:lstStyle/>
          <a:p>
            <a:r>
              <a:rPr lang="en-US" dirty="0" smtClean="0"/>
              <a:t>harshkadam997@gmail.com</a:t>
            </a:r>
            <a:endParaRPr lang="en-US" dirty="0"/>
          </a:p>
        </p:txBody>
      </p:sp>
    </p:spTree>
    <p:extLst>
      <p:ext uri="{BB962C8B-B14F-4D97-AF65-F5344CB8AC3E}">
        <p14:creationId xmlns:p14="http://schemas.microsoft.com/office/powerpoint/2010/main" val="26695278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943" y="142177"/>
            <a:ext cx="11662914" cy="461665"/>
          </a:xfrm>
          <a:prstGeom prst="rect">
            <a:avLst/>
          </a:prstGeom>
          <a:noFill/>
        </p:spPr>
        <p:txBody>
          <a:bodyPr wrap="square" rtlCol="0">
            <a:spAutoFit/>
          </a:bodyPr>
          <a:lstStyle/>
          <a:p>
            <a:r>
              <a:rPr lang="en-US" sz="2400" dirty="0" smtClean="0">
                <a:latin typeface="Adobe Gothic Std B" panose="020B0800000000000000" pitchFamily="34" charset="-128"/>
                <a:ea typeface="Adobe Gothic Std B" panose="020B0800000000000000" pitchFamily="34" charset="-128"/>
                <a:cs typeface="Adobe Arabic" panose="02040503050201020203" pitchFamily="18" charset="-78"/>
              </a:rPr>
              <a:t>Descriptive Analysis</a:t>
            </a:r>
            <a:endParaRPr lang="en-US" sz="2400" dirty="0">
              <a:latin typeface="Adobe Gothic Std B" panose="020B0800000000000000" pitchFamily="34" charset="-128"/>
              <a:ea typeface="Adobe Gothic Std B" panose="020B0800000000000000" pitchFamily="34" charset="-128"/>
              <a:cs typeface="Adobe Arabic" panose="02040503050201020203" pitchFamily="18" charset="-78"/>
            </a:endParaRPr>
          </a:p>
        </p:txBody>
      </p:sp>
      <p:graphicFrame>
        <p:nvGraphicFramePr>
          <p:cNvPr id="4" name="Table 3"/>
          <p:cNvGraphicFramePr>
            <a:graphicFrameLocks noGrp="1"/>
          </p:cNvGraphicFramePr>
          <p:nvPr>
            <p:extLst>
              <p:ext uri="{D42A27DB-BD31-4B8C-83A1-F6EECF244321}">
                <p14:modId xmlns:p14="http://schemas.microsoft.com/office/powerpoint/2010/main" val="352807017"/>
              </p:ext>
            </p:extLst>
          </p:nvPr>
        </p:nvGraphicFramePr>
        <p:xfrm>
          <a:off x="112937" y="681488"/>
          <a:ext cx="12079062" cy="4373590"/>
        </p:xfrm>
        <a:graphic>
          <a:graphicData uri="http://schemas.openxmlformats.org/drawingml/2006/table">
            <a:tbl>
              <a:tblPr/>
              <a:tblGrid>
                <a:gridCol w="671059">
                  <a:extLst>
                    <a:ext uri="{9D8B030D-6E8A-4147-A177-3AD203B41FA5}">
                      <a16:colId xmlns:a16="http://schemas.microsoft.com/office/drawing/2014/main" val="575355703"/>
                    </a:ext>
                  </a:extLst>
                </a:gridCol>
                <a:gridCol w="671059">
                  <a:extLst>
                    <a:ext uri="{9D8B030D-6E8A-4147-A177-3AD203B41FA5}">
                      <a16:colId xmlns:a16="http://schemas.microsoft.com/office/drawing/2014/main" val="823249519"/>
                    </a:ext>
                  </a:extLst>
                </a:gridCol>
                <a:gridCol w="671059">
                  <a:extLst>
                    <a:ext uri="{9D8B030D-6E8A-4147-A177-3AD203B41FA5}">
                      <a16:colId xmlns:a16="http://schemas.microsoft.com/office/drawing/2014/main" val="2392017289"/>
                    </a:ext>
                  </a:extLst>
                </a:gridCol>
                <a:gridCol w="671059">
                  <a:extLst>
                    <a:ext uri="{9D8B030D-6E8A-4147-A177-3AD203B41FA5}">
                      <a16:colId xmlns:a16="http://schemas.microsoft.com/office/drawing/2014/main" val="3397540544"/>
                    </a:ext>
                  </a:extLst>
                </a:gridCol>
                <a:gridCol w="671059">
                  <a:extLst>
                    <a:ext uri="{9D8B030D-6E8A-4147-A177-3AD203B41FA5}">
                      <a16:colId xmlns:a16="http://schemas.microsoft.com/office/drawing/2014/main" val="445728958"/>
                    </a:ext>
                  </a:extLst>
                </a:gridCol>
                <a:gridCol w="671059">
                  <a:extLst>
                    <a:ext uri="{9D8B030D-6E8A-4147-A177-3AD203B41FA5}">
                      <a16:colId xmlns:a16="http://schemas.microsoft.com/office/drawing/2014/main" val="3462917290"/>
                    </a:ext>
                  </a:extLst>
                </a:gridCol>
                <a:gridCol w="671059">
                  <a:extLst>
                    <a:ext uri="{9D8B030D-6E8A-4147-A177-3AD203B41FA5}">
                      <a16:colId xmlns:a16="http://schemas.microsoft.com/office/drawing/2014/main" val="4173613020"/>
                    </a:ext>
                  </a:extLst>
                </a:gridCol>
                <a:gridCol w="671059">
                  <a:extLst>
                    <a:ext uri="{9D8B030D-6E8A-4147-A177-3AD203B41FA5}">
                      <a16:colId xmlns:a16="http://schemas.microsoft.com/office/drawing/2014/main" val="769241384"/>
                    </a:ext>
                  </a:extLst>
                </a:gridCol>
                <a:gridCol w="671059">
                  <a:extLst>
                    <a:ext uri="{9D8B030D-6E8A-4147-A177-3AD203B41FA5}">
                      <a16:colId xmlns:a16="http://schemas.microsoft.com/office/drawing/2014/main" val="2254219714"/>
                    </a:ext>
                  </a:extLst>
                </a:gridCol>
                <a:gridCol w="671059">
                  <a:extLst>
                    <a:ext uri="{9D8B030D-6E8A-4147-A177-3AD203B41FA5}">
                      <a16:colId xmlns:a16="http://schemas.microsoft.com/office/drawing/2014/main" val="3037624952"/>
                    </a:ext>
                  </a:extLst>
                </a:gridCol>
                <a:gridCol w="671059">
                  <a:extLst>
                    <a:ext uri="{9D8B030D-6E8A-4147-A177-3AD203B41FA5}">
                      <a16:colId xmlns:a16="http://schemas.microsoft.com/office/drawing/2014/main" val="3295675344"/>
                    </a:ext>
                  </a:extLst>
                </a:gridCol>
                <a:gridCol w="671059">
                  <a:extLst>
                    <a:ext uri="{9D8B030D-6E8A-4147-A177-3AD203B41FA5}">
                      <a16:colId xmlns:a16="http://schemas.microsoft.com/office/drawing/2014/main" val="192301638"/>
                    </a:ext>
                  </a:extLst>
                </a:gridCol>
                <a:gridCol w="671059">
                  <a:extLst>
                    <a:ext uri="{9D8B030D-6E8A-4147-A177-3AD203B41FA5}">
                      <a16:colId xmlns:a16="http://schemas.microsoft.com/office/drawing/2014/main" val="1905942124"/>
                    </a:ext>
                  </a:extLst>
                </a:gridCol>
                <a:gridCol w="671059">
                  <a:extLst>
                    <a:ext uri="{9D8B030D-6E8A-4147-A177-3AD203B41FA5}">
                      <a16:colId xmlns:a16="http://schemas.microsoft.com/office/drawing/2014/main" val="2690723189"/>
                    </a:ext>
                  </a:extLst>
                </a:gridCol>
                <a:gridCol w="671059">
                  <a:extLst>
                    <a:ext uri="{9D8B030D-6E8A-4147-A177-3AD203B41FA5}">
                      <a16:colId xmlns:a16="http://schemas.microsoft.com/office/drawing/2014/main" val="112786131"/>
                    </a:ext>
                  </a:extLst>
                </a:gridCol>
                <a:gridCol w="671059">
                  <a:extLst>
                    <a:ext uri="{9D8B030D-6E8A-4147-A177-3AD203B41FA5}">
                      <a16:colId xmlns:a16="http://schemas.microsoft.com/office/drawing/2014/main" val="3289318456"/>
                    </a:ext>
                  </a:extLst>
                </a:gridCol>
                <a:gridCol w="671059">
                  <a:extLst>
                    <a:ext uri="{9D8B030D-6E8A-4147-A177-3AD203B41FA5}">
                      <a16:colId xmlns:a16="http://schemas.microsoft.com/office/drawing/2014/main" val="3982520793"/>
                    </a:ext>
                  </a:extLst>
                </a:gridCol>
                <a:gridCol w="671059">
                  <a:extLst>
                    <a:ext uri="{9D8B030D-6E8A-4147-A177-3AD203B41FA5}">
                      <a16:colId xmlns:a16="http://schemas.microsoft.com/office/drawing/2014/main" val="3892777370"/>
                    </a:ext>
                  </a:extLst>
                </a:gridCol>
              </a:tblGrid>
              <a:tr h="789676">
                <a:tc>
                  <a:txBody>
                    <a:bodyPr/>
                    <a:lstStyle/>
                    <a:p>
                      <a:pPr algn="r" fontAlgn="ctr"/>
                      <a:r>
                        <a:rPr lang="en-US" sz="800" b="1" dirty="0">
                          <a:effectLst/>
                        </a:rPr>
                        <a:t/>
                      </a:r>
                      <a:br>
                        <a:rPr lang="en-US" sz="800" b="1" dirty="0">
                          <a:effectLst/>
                        </a:rPr>
                      </a:br>
                      <a:r>
                        <a:rPr lang="en-US" sz="800" b="1" dirty="0">
                          <a:effectLst/>
                        </a:rPr>
                        <a:t>2000-01</a:t>
                      </a:r>
                    </a:p>
                  </a:txBody>
                  <a:tcPr marL="40290" marR="40290" marT="20145" marB="20145" anchor="ctr">
                    <a:lnL>
                      <a:noFill/>
                    </a:lnL>
                    <a:lnR>
                      <a:noFill/>
                    </a:lnR>
                    <a:lnT>
                      <a:noFill/>
                    </a:lnT>
                    <a:lnB>
                      <a:noFill/>
                    </a:lnB>
                  </a:tcPr>
                </a:tc>
                <a:tc>
                  <a:txBody>
                    <a:bodyPr/>
                    <a:lstStyle/>
                    <a:p>
                      <a:pPr algn="r" fontAlgn="ctr"/>
                      <a:r>
                        <a:rPr lang="en-US" sz="800" b="1" dirty="0">
                          <a:effectLst/>
                        </a:rPr>
                        <a:t>2001-02</a:t>
                      </a:r>
                    </a:p>
                  </a:txBody>
                  <a:tcPr marL="40290" marR="40290" marT="20145" marB="20145" anchor="ctr">
                    <a:lnL>
                      <a:noFill/>
                    </a:lnL>
                    <a:lnR>
                      <a:noFill/>
                    </a:lnR>
                    <a:lnT>
                      <a:noFill/>
                    </a:lnT>
                    <a:lnB>
                      <a:noFill/>
                    </a:lnB>
                  </a:tcPr>
                </a:tc>
                <a:tc>
                  <a:txBody>
                    <a:bodyPr/>
                    <a:lstStyle/>
                    <a:p>
                      <a:pPr algn="r" fontAlgn="ctr"/>
                      <a:r>
                        <a:rPr lang="en-US" sz="800" b="1">
                          <a:effectLst/>
                        </a:rPr>
                        <a:t>2002-03</a:t>
                      </a:r>
                    </a:p>
                  </a:txBody>
                  <a:tcPr marL="40290" marR="40290" marT="20145" marB="20145" anchor="ctr">
                    <a:lnL>
                      <a:noFill/>
                    </a:lnL>
                    <a:lnR>
                      <a:noFill/>
                    </a:lnR>
                    <a:lnT>
                      <a:noFill/>
                    </a:lnT>
                    <a:lnB>
                      <a:noFill/>
                    </a:lnB>
                  </a:tcPr>
                </a:tc>
                <a:tc>
                  <a:txBody>
                    <a:bodyPr/>
                    <a:lstStyle/>
                    <a:p>
                      <a:pPr algn="r" fontAlgn="ctr"/>
                      <a:r>
                        <a:rPr lang="en-US" sz="800" b="1">
                          <a:effectLst/>
                        </a:rPr>
                        <a:t>2003-04</a:t>
                      </a:r>
                    </a:p>
                  </a:txBody>
                  <a:tcPr marL="40290" marR="40290" marT="20145" marB="20145" anchor="ctr">
                    <a:lnL>
                      <a:noFill/>
                    </a:lnL>
                    <a:lnR>
                      <a:noFill/>
                    </a:lnR>
                    <a:lnT>
                      <a:noFill/>
                    </a:lnT>
                    <a:lnB>
                      <a:noFill/>
                    </a:lnB>
                  </a:tcPr>
                </a:tc>
                <a:tc>
                  <a:txBody>
                    <a:bodyPr/>
                    <a:lstStyle/>
                    <a:p>
                      <a:pPr algn="r" fontAlgn="ctr"/>
                      <a:r>
                        <a:rPr lang="en-US" sz="800" b="1">
                          <a:effectLst/>
                        </a:rPr>
                        <a:t>2004-05</a:t>
                      </a:r>
                    </a:p>
                  </a:txBody>
                  <a:tcPr marL="40290" marR="40290" marT="20145" marB="20145" anchor="ctr">
                    <a:lnL>
                      <a:noFill/>
                    </a:lnL>
                    <a:lnR>
                      <a:noFill/>
                    </a:lnR>
                    <a:lnT>
                      <a:noFill/>
                    </a:lnT>
                    <a:lnB>
                      <a:noFill/>
                    </a:lnB>
                  </a:tcPr>
                </a:tc>
                <a:tc>
                  <a:txBody>
                    <a:bodyPr/>
                    <a:lstStyle/>
                    <a:p>
                      <a:pPr algn="r" fontAlgn="ctr"/>
                      <a:r>
                        <a:rPr lang="en-US" sz="800" b="1">
                          <a:effectLst/>
                        </a:rPr>
                        <a:t>2005-06</a:t>
                      </a:r>
                    </a:p>
                  </a:txBody>
                  <a:tcPr marL="40290" marR="40290" marT="20145" marB="20145" anchor="ctr">
                    <a:lnL>
                      <a:noFill/>
                    </a:lnL>
                    <a:lnR>
                      <a:noFill/>
                    </a:lnR>
                    <a:lnT>
                      <a:noFill/>
                    </a:lnT>
                    <a:lnB>
                      <a:noFill/>
                    </a:lnB>
                  </a:tcPr>
                </a:tc>
                <a:tc>
                  <a:txBody>
                    <a:bodyPr/>
                    <a:lstStyle/>
                    <a:p>
                      <a:pPr algn="r" fontAlgn="ctr"/>
                      <a:r>
                        <a:rPr lang="en-US" sz="800" b="1">
                          <a:effectLst/>
                        </a:rPr>
                        <a:t>2006-07</a:t>
                      </a:r>
                    </a:p>
                  </a:txBody>
                  <a:tcPr marL="40290" marR="40290" marT="20145" marB="20145" anchor="ctr">
                    <a:lnL>
                      <a:noFill/>
                    </a:lnL>
                    <a:lnR>
                      <a:noFill/>
                    </a:lnR>
                    <a:lnT>
                      <a:noFill/>
                    </a:lnT>
                    <a:lnB>
                      <a:noFill/>
                    </a:lnB>
                  </a:tcPr>
                </a:tc>
                <a:tc>
                  <a:txBody>
                    <a:bodyPr/>
                    <a:lstStyle/>
                    <a:p>
                      <a:pPr algn="r" fontAlgn="ctr"/>
                      <a:r>
                        <a:rPr lang="en-US" sz="800" b="1" dirty="0">
                          <a:effectLst/>
                        </a:rPr>
                        <a:t>2007-08</a:t>
                      </a:r>
                    </a:p>
                  </a:txBody>
                  <a:tcPr marL="40290" marR="40290" marT="20145" marB="20145" anchor="ctr">
                    <a:lnL>
                      <a:noFill/>
                    </a:lnL>
                    <a:lnR>
                      <a:noFill/>
                    </a:lnR>
                    <a:lnT>
                      <a:noFill/>
                    </a:lnT>
                    <a:lnB>
                      <a:noFill/>
                    </a:lnB>
                  </a:tcPr>
                </a:tc>
                <a:tc>
                  <a:txBody>
                    <a:bodyPr/>
                    <a:lstStyle/>
                    <a:p>
                      <a:pPr algn="r" fontAlgn="ctr"/>
                      <a:r>
                        <a:rPr lang="en-US" sz="800" b="1">
                          <a:effectLst/>
                        </a:rPr>
                        <a:t>2008-09</a:t>
                      </a:r>
                    </a:p>
                  </a:txBody>
                  <a:tcPr marL="40290" marR="40290" marT="20145" marB="20145" anchor="ctr">
                    <a:lnL>
                      <a:noFill/>
                    </a:lnL>
                    <a:lnR>
                      <a:noFill/>
                    </a:lnR>
                    <a:lnT>
                      <a:noFill/>
                    </a:lnT>
                    <a:lnB>
                      <a:noFill/>
                    </a:lnB>
                  </a:tcPr>
                </a:tc>
                <a:tc>
                  <a:txBody>
                    <a:bodyPr/>
                    <a:lstStyle/>
                    <a:p>
                      <a:pPr algn="r" fontAlgn="ctr"/>
                      <a:r>
                        <a:rPr lang="en-US" sz="800" b="1">
                          <a:effectLst/>
                        </a:rPr>
                        <a:t>2009-10</a:t>
                      </a:r>
                    </a:p>
                  </a:txBody>
                  <a:tcPr marL="40290" marR="40290" marT="20145" marB="20145" anchor="ctr">
                    <a:lnL>
                      <a:noFill/>
                    </a:lnL>
                    <a:lnR>
                      <a:noFill/>
                    </a:lnR>
                    <a:lnT>
                      <a:noFill/>
                    </a:lnT>
                    <a:lnB>
                      <a:noFill/>
                    </a:lnB>
                  </a:tcPr>
                </a:tc>
                <a:tc>
                  <a:txBody>
                    <a:bodyPr/>
                    <a:lstStyle/>
                    <a:p>
                      <a:pPr algn="r" fontAlgn="ctr"/>
                      <a:r>
                        <a:rPr lang="en-US" sz="800" b="1">
                          <a:effectLst/>
                        </a:rPr>
                        <a:t>2010-11</a:t>
                      </a:r>
                    </a:p>
                  </a:txBody>
                  <a:tcPr marL="40290" marR="40290" marT="20145" marB="20145" anchor="ctr">
                    <a:lnL>
                      <a:noFill/>
                    </a:lnL>
                    <a:lnR>
                      <a:noFill/>
                    </a:lnR>
                    <a:lnT>
                      <a:noFill/>
                    </a:lnT>
                    <a:lnB>
                      <a:noFill/>
                    </a:lnB>
                  </a:tcPr>
                </a:tc>
                <a:tc>
                  <a:txBody>
                    <a:bodyPr/>
                    <a:lstStyle/>
                    <a:p>
                      <a:pPr algn="r" fontAlgn="ctr"/>
                      <a:r>
                        <a:rPr lang="en-US" sz="800" b="1">
                          <a:effectLst/>
                        </a:rPr>
                        <a:t>2011-12</a:t>
                      </a:r>
                    </a:p>
                  </a:txBody>
                  <a:tcPr marL="40290" marR="40290" marT="20145" marB="20145" anchor="ctr">
                    <a:lnL>
                      <a:noFill/>
                    </a:lnL>
                    <a:lnR>
                      <a:noFill/>
                    </a:lnR>
                    <a:lnT>
                      <a:noFill/>
                    </a:lnT>
                    <a:lnB>
                      <a:noFill/>
                    </a:lnB>
                  </a:tcPr>
                </a:tc>
                <a:tc>
                  <a:txBody>
                    <a:bodyPr/>
                    <a:lstStyle/>
                    <a:p>
                      <a:pPr algn="r" fontAlgn="ctr"/>
                      <a:r>
                        <a:rPr lang="en-US" sz="800" b="1">
                          <a:effectLst/>
                        </a:rPr>
                        <a:t>2012-13</a:t>
                      </a:r>
                    </a:p>
                  </a:txBody>
                  <a:tcPr marL="40290" marR="40290" marT="20145" marB="20145" anchor="ctr">
                    <a:lnL>
                      <a:noFill/>
                    </a:lnL>
                    <a:lnR>
                      <a:noFill/>
                    </a:lnR>
                    <a:lnT>
                      <a:noFill/>
                    </a:lnT>
                    <a:lnB>
                      <a:noFill/>
                    </a:lnB>
                  </a:tcPr>
                </a:tc>
                <a:tc>
                  <a:txBody>
                    <a:bodyPr/>
                    <a:lstStyle/>
                    <a:p>
                      <a:pPr algn="r" fontAlgn="ctr"/>
                      <a:r>
                        <a:rPr lang="en-US" sz="800" b="1">
                          <a:effectLst/>
                        </a:rPr>
                        <a:t>2013-14</a:t>
                      </a:r>
                    </a:p>
                  </a:txBody>
                  <a:tcPr marL="40290" marR="40290" marT="20145" marB="20145" anchor="ctr">
                    <a:lnL>
                      <a:noFill/>
                    </a:lnL>
                    <a:lnR>
                      <a:noFill/>
                    </a:lnR>
                    <a:lnT>
                      <a:noFill/>
                    </a:lnT>
                    <a:lnB>
                      <a:noFill/>
                    </a:lnB>
                  </a:tcPr>
                </a:tc>
                <a:tc>
                  <a:txBody>
                    <a:bodyPr/>
                    <a:lstStyle/>
                    <a:p>
                      <a:pPr algn="r" fontAlgn="ctr"/>
                      <a:r>
                        <a:rPr lang="en-US" sz="800" b="1">
                          <a:effectLst/>
                        </a:rPr>
                        <a:t>2014-15</a:t>
                      </a:r>
                    </a:p>
                  </a:txBody>
                  <a:tcPr marL="40290" marR="40290" marT="20145" marB="20145" anchor="ctr">
                    <a:lnL>
                      <a:noFill/>
                    </a:lnL>
                    <a:lnR>
                      <a:noFill/>
                    </a:lnR>
                    <a:lnT>
                      <a:noFill/>
                    </a:lnT>
                    <a:lnB>
                      <a:noFill/>
                    </a:lnB>
                  </a:tcPr>
                </a:tc>
                <a:tc>
                  <a:txBody>
                    <a:bodyPr/>
                    <a:lstStyle/>
                    <a:p>
                      <a:pPr algn="r" fontAlgn="ctr"/>
                      <a:r>
                        <a:rPr lang="en-US" sz="800" b="1">
                          <a:effectLst/>
                        </a:rPr>
                        <a:t>2015-16</a:t>
                      </a:r>
                    </a:p>
                  </a:txBody>
                  <a:tcPr marL="40290" marR="40290" marT="20145" marB="20145" anchor="ctr">
                    <a:lnL>
                      <a:noFill/>
                    </a:lnL>
                    <a:lnR>
                      <a:noFill/>
                    </a:lnR>
                    <a:lnT>
                      <a:noFill/>
                    </a:lnT>
                    <a:lnB>
                      <a:noFill/>
                    </a:lnB>
                  </a:tcPr>
                </a:tc>
                <a:tc>
                  <a:txBody>
                    <a:bodyPr/>
                    <a:lstStyle/>
                    <a:p>
                      <a:pPr algn="r" fontAlgn="ctr"/>
                      <a:r>
                        <a:rPr lang="en-US" sz="800" b="1">
                          <a:effectLst/>
                        </a:rPr>
                        <a:t>2016-17</a:t>
                      </a:r>
                    </a:p>
                  </a:txBody>
                  <a:tcPr marL="40290" marR="40290" marT="20145" marB="20145" anchor="ctr">
                    <a:lnL>
                      <a:noFill/>
                    </a:lnL>
                    <a:lnR>
                      <a:noFill/>
                    </a:lnR>
                    <a:lnT>
                      <a:noFill/>
                    </a:lnT>
                    <a:lnB>
                      <a:noFill/>
                    </a:lnB>
                  </a:tcPr>
                </a:tc>
                <a:tc>
                  <a:txBody>
                    <a:bodyPr/>
                    <a:lstStyle/>
                    <a:p>
                      <a:endParaRPr lang="en-US" sz="800" dirty="0"/>
                    </a:p>
                  </a:txBody>
                  <a:tcPr marL="40290" marR="40290" marT="20145" marB="20145">
                    <a:lnL>
                      <a:noFill/>
                    </a:lnL>
                  </a:tcPr>
                </a:tc>
                <a:extLst>
                  <a:ext uri="{0D108BD9-81ED-4DB2-BD59-A6C34878D82A}">
                    <a16:rowId xmlns:a16="http://schemas.microsoft.com/office/drawing/2014/main" val="4245300974"/>
                  </a:ext>
                </a:extLst>
              </a:tr>
              <a:tr h="607443">
                <a:tc>
                  <a:txBody>
                    <a:bodyPr/>
                    <a:lstStyle/>
                    <a:p>
                      <a:pPr algn="r" fontAlgn="ctr"/>
                      <a:r>
                        <a:rPr lang="en-US" sz="800" b="1" dirty="0">
                          <a:effectLst/>
                        </a:rPr>
                        <a:t>min</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T>
                      <a:noFill/>
                    </a:lnT>
                    <a:lnB>
                      <a:noFill/>
                    </a:lnB>
                  </a:tcPr>
                </a:tc>
                <a:tc>
                  <a:txBody>
                    <a:bodyPr/>
                    <a:lstStyle/>
                    <a:p>
                      <a:pPr algn="r" fontAlgn="ctr"/>
                      <a:r>
                        <a:rPr lang="en-US" sz="800">
                          <a:effectLst/>
                        </a:rPr>
                        <a:t>0.000000</a:t>
                      </a:r>
                    </a:p>
                  </a:txBody>
                  <a:tcPr marL="40290" marR="40290" marT="20145" marB="20145" anchor="ctr">
                    <a:lnL>
                      <a:noFill/>
                    </a:lnL>
                    <a:lnR>
                      <a:noFill/>
                    </a:lnR>
                    <a:lnB>
                      <a:noFill/>
                    </a:lnB>
                  </a:tcPr>
                </a:tc>
                <a:extLst>
                  <a:ext uri="{0D108BD9-81ED-4DB2-BD59-A6C34878D82A}">
                    <a16:rowId xmlns:a16="http://schemas.microsoft.com/office/drawing/2014/main" val="3037036879"/>
                  </a:ext>
                </a:extLst>
              </a:tr>
              <a:tr h="607443">
                <a:tc>
                  <a:txBody>
                    <a:bodyPr/>
                    <a:lstStyle/>
                    <a:p>
                      <a:pPr algn="r" fontAlgn="ctr"/>
                      <a:r>
                        <a:rPr lang="en-US" sz="800" b="1">
                          <a:effectLst/>
                        </a:rPr>
                        <a:t>25%</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0.000000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0.000000</a:t>
                      </a:r>
                    </a:p>
                  </a:txBody>
                  <a:tcPr marL="40290" marR="40290" marT="20145" marB="20145" anchor="ctr">
                    <a:lnL>
                      <a:noFill/>
                    </a:lnL>
                    <a:lnR>
                      <a:noFill/>
                    </a:lnR>
                    <a:lnT>
                      <a:noFill/>
                    </a:lnT>
                    <a:lnB>
                      <a:noFill/>
                    </a:lnB>
                    <a:solidFill>
                      <a:srgbClr val="F5F5F5"/>
                    </a:solidFill>
                  </a:tcPr>
                </a:tc>
                <a:tc>
                  <a:txBody>
                    <a:bodyPr/>
                    <a:lstStyle/>
                    <a:p>
                      <a:pPr algn="r" fontAlgn="ctr"/>
                      <a:r>
                        <a:rPr lang="en-US" sz="800" dirty="0">
                          <a:effectLst/>
                        </a:rPr>
                        <a:t>0.200000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0.215000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0.715000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1.230000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4.160000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9.950000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11.950000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7.880000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8.430000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22.720000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15.115000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16.610000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33.800000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30.000000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19.905000</a:t>
                      </a:r>
                    </a:p>
                  </a:txBody>
                  <a:tcPr marL="40290" marR="40290" marT="20145" marB="20145" anchor="ctr">
                    <a:lnL>
                      <a:noFill/>
                    </a:lnL>
                    <a:lnR>
                      <a:noFill/>
                    </a:lnR>
                    <a:lnT>
                      <a:noFill/>
                    </a:lnT>
                    <a:lnB>
                      <a:noFill/>
                    </a:lnB>
                    <a:solidFill>
                      <a:srgbClr val="F5F5F5"/>
                    </a:solidFill>
                  </a:tcPr>
                </a:tc>
                <a:extLst>
                  <a:ext uri="{0D108BD9-81ED-4DB2-BD59-A6C34878D82A}">
                    <a16:rowId xmlns:a16="http://schemas.microsoft.com/office/drawing/2014/main" val="2529080913"/>
                  </a:ext>
                </a:extLst>
              </a:tr>
              <a:tr h="789676">
                <a:tc>
                  <a:txBody>
                    <a:bodyPr/>
                    <a:lstStyle/>
                    <a:p>
                      <a:pPr algn="r" fontAlgn="ctr"/>
                      <a:r>
                        <a:rPr lang="en-US" sz="800" b="1">
                          <a:effectLst/>
                        </a:rPr>
                        <a:t>50%</a:t>
                      </a:r>
                    </a:p>
                  </a:txBody>
                  <a:tcPr marL="40290" marR="40290" marT="20145" marB="20145" anchor="ctr">
                    <a:lnL>
                      <a:noFill/>
                    </a:lnL>
                    <a:lnR>
                      <a:noFill/>
                    </a:lnR>
                    <a:lnT>
                      <a:noFill/>
                    </a:lnT>
                    <a:lnB>
                      <a:noFill/>
                    </a:lnB>
                  </a:tcPr>
                </a:tc>
                <a:tc>
                  <a:txBody>
                    <a:bodyPr/>
                    <a:lstStyle/>
                    <a:p>
                      <a:pPr algn="r" fontAlgn="ctr"/>
                      <a:r>
                        <a:rPr lang="en-US" sz="800">
                          <a:effectLst/>
                        </a:rPr>
                        <a:t>4.030000</a:t>
                      </a:r>
                    </a:p>
                  </a:txBody>
                  <a:tcPr marL="40290" marR="40290" marT="20145" marB="20145" anchor="ctr">
                    <a:lnL>
                      <a:noFill/>
                    </a:lnL>
                    <a:lnR>
                      <a:noFill/>
                    </a:lnR>
                    <a:lnT>
                      <a:noFill/>
                    </a:lnT>
                    <a:lnB>
                      <a:noFill/>
                    </a:lnB>
                  </a:tcPr>
                </a:tc>
                <a:tc>
                  <a:txBody>
                    <a:bodyPr/>
                    <a:lstStyle/>
                    <a:p>
                      <a:pPr algn="r" fontAlgn="ctr"/>
                      <a:r>
                        <a:rPr lang="en-US" sz="800" dirty="0">
                          <a:effectLst/>
                        </a:rPr>
                        <a:t>5.070000</a:t>
                      </a:r>
                    </a:p>
                  </a:txBody>
                  <a:tcPr marL="40290" marR="40290" marT="20145" marB="20145" anchor="ctr">
                    <a:lnL>
                      <a:noFill/>
                    </a:lnL>
                    <a:lnR>
                      <a:noFill/>
                    </a:lnR>
                    <a:lnT>
                      <a:noFill/>
                    </a:lnT>
                    <a:lnB>
                      <a:noFill/>
                    </a:lnB>
                  </a:tcPr>
                </a:tc>
                <a:tc>
                  <a:txBody>
                    <a:bodyPr/>
                    <a:lstStyle/>
                    <a:p>
                      <a:pPr algn="r" fontAlgn="ctr"/>
                      <a:r>
                        <a:rPr lang="en-US" sz="800">
                          <a:effectLst/>
                        </a:rPr>
                        <a:t>11.010000</a:t>
                      </a:r>
                    </a:p>
                  </a:txBody>
                  <a:tcPr marL="40290" marR="40290" marT="20145" marB="20145" anchor="ctr">
                    <a:lnL>
                      <a:noFill/>
                    </a:lnL>
                    <a:lnR>
                      <a:noFill/>
                    </a:lnR>
                    <a:lnT>
                      <a:noFill/>
                    </a:lnT>
                    <a:lnB>
                      <a:noFill/>
                    </a:lnB>
                  </a:tcPr>
                </a:tc>
                <a:tc>
                  <a:txBody>
                    <a:bodyPr/>
                    <a:lstStyle/>
                    <a:p>
                      <a:pPr algn="r" fontAlgn="ctr"/>
                      <a:r>
                        <a:rPr lang="en-US" sz="800">
                          <a:effectLst/>
                        </a:rPr>
                        <a:t>6.370000</a:t>
                      </a:r>
                    </a:p>
                  </a:txBody>
                  <a:tcPr marL="40290" marR="40290" marT="20145" marB="20145" anchor="ctr">
                    <a:lnL>
                      <a:noFill/>
                    </a:lnL>
                    <a:lnR>
                      <a:noFill/>
                    </a:lnR>
                    <a:lnT>
                      <a:noFill/>
                    </a:lnT>
                    <a:lnB>
                      <a:noFill/>
                    </a:lnB>
                  </a:tcPr>
                </a:tc>
                <a:tc>
                  <a:txBody>
                    <a:bodyPr/>
                    <a:lstStyle/>
                    <a:p>
                      <a:pPr algn="r" fontAlgn="ctr"/>
                      <a:r>
                        <a:rPr lang="en-US" sz="800">
                          <a:effectLst/>
                        </a:rPr>
                        <a:t>9.090000</a:t>
                      </a:r>
                    </a:p>
                  </a:txBody>
                  <a:tcPr marL="40290" marR="40290" marT="20145" marB="20145" anchor="ctr">
                    <a:lnL>
                      <a:noFill/>
                    </a:lnL>
                    <a:lnR>
                      <a:noFill/>
                    </a:lnR>
                    <a:lnT>
                      <a:noFill/>
                    </a:lnT>
                    <a:lnB>
                      <a:noFill/>
                    </a:lnB>
                  </a:tcPr>
                </a:tc>
                <a:tc>
                  <a:txBody>
                    <a:bodyPr/>
                    <a:lstStyle/>
                    <a:p>
                      <a:pPr algn="r" fontAlgn="ctr"/>
                      <a:r>
                        <a:rPr lang="en-US" sz="800">
                          <a:effectLst/>
                        </a:rPr>
                        <a:t>22.620000</a:t>
                      </a:r>
                    </a:p>
                  </a:txBody>
                  <a:tcPr marL="40290" marR="40290" marT="20145" marB="20145" anchor="ctr">
                    <a:lnL>
                      <a:noFill/>
                    </a:lnL>
                    <a:lnR>
                      <a:noFill/>
                    </a:lnR>
                    <a:lnT>
                      <a:noFill/>
                    </a:lnT>
                    <a:lnB>
                      <a:noFill/>
                    </a:lnB>
                  </a:tcPr>
                </a:tc>
                <a:tc>
                  <a:txBody>
                    <a:bodyPr/>
                    <a:lstStyle/>
                    <a:p>
                      <a:pPr algn="r" fontAlgn="ctr"/>
                      <a:r>
                        <a:rPr lang="en-US" sz="800">
                          <a:effectLst/>
                        </a:rPr>
                        <a:t>25.820000</a:t>
                      </a:r>
                    </a:p>
                  </a:txBody>
                  <a:tcPr marL="40290" marR="40290" marT="20145" marB="20145" anchor="ctr">
                    <a:lnL>
                      <a:noFill/>
                    </a:lnL>
                    <a:lnR>
                      <a:noFill/>
                    </a:lnR>
                    <a:lnT>
                      <a:noFill/>
                    </a:lnT>
                    <a:lnB>
                      <a:noFill/>
                    </a:lnB>
                  </a:tcPr>
                </a:tc>
                <a:tc>
                  <a:txBody>
                    <a:bodyPr/>
                    <a:lstStyle/>
                    <a:p>
                      <a:pPr algn="r" fontAlgn="ctr"/>
                      <a:r>
                        <a:rPr lang="en-US" sz="800">
                          <a:effectLst/>
                        </a:rPr>
                        <a:t>58.820000</a:t>
                      </a:r>
                    </a:p>
                  </a:txBody>
                  <a:tcPr marL="40290" marR="40290" marT="20145" marB="20145" anchor="ctr">
                    <a:lnL>
                      <a:noFill/>
                    </a:lnL>
                    <a:lnR>
                      <a:noFill/>
                    </a:lnR>
                    <a:lnT>
                      <a:noFill/>
                    </a:lnT>
                    <a:lnB>
                      <a:noFill/>
                    </a:lnB>
                  </a:tcPr>
                </a:tc>
                <a:tc>
                  <a:txBody>
                    <a:bodyPr/>
                    <a:lstStyle/>
                    <a:p>
                      <a:pPr algn="r" fontAlgn="ctr"/>
                      <a:r>
                        <a:rPr lang="en-US" sz="800">
                          <a:effectLst/>
                        </a:rPr>
                        <a:t>84.880000</a:t>
                      </a:r>
                    </a:p>
                  </a:txBody>
                  <a:tcPr marL="40290" marR="40290" marT="20145" marB="20145" anchor="ctr">
                    <a:lnL>
                      <a:noFill/>
                    </a:lnL>
                    <a:lnR>
                      <a:noFill/>
                    </a:lnR>
                    <a:lnT>
                      <a:noFill/>
                    </a:lnT>
                    <a:lnB>
                      <a:noFill/>
                    </a:lnB>
                  </a:tcPr>
                </a:tc>
                <a:tc>
                  <a:txBody>
                    <a:bodyPr/>
                    <a:lstStyle/>
                    <a:p>
                      <a:pPr algn="r" fontAlgn="ctr"/>
                      <a:r>
                        <a:rPr lang="en-US" sz="800">
                          <a:effectLst/>
                        </a:rPr>
                        <a:t>69.740000</a:t>
                      </a:r>
                    </a:p>
                  </a:txBody>
                  <a:tcPr marL="40290" marR="40290" marT="20145" marB="20145" anchor="ctr">
                    <a:lnL>
                      <a:noFill/>
                    </a:lnL>
                    <a:lnR>
                      <a:noFill/>
                    </a:lnR>
                    <a:lnT>
                      <a:noFill/>
                    </a:lnT>
                    <a:lnB>
                      <a:noFill/>
                    </a:lnB>
                  </a:tcPr>
                </a:tc>
                <a:tc>
                  <a:txBody>
                    <a:bodyPr/>
                    <a:lstStyle/>
                    <a:p>
                      <a:pPr algn="r" fontAlgn="ctr"/>
                      <a:r>
                        <a:rPr lang="en-US" sz="800">
                          <a:effectLst/>
                        </a:rPr>
                        <a:t>58.070000</a:t>
                      </a:r>
                    </a:p>
                  </a:txBody>
                  <a:tcPr marL="40290" marR="40290" marT="20145" marB="20145" anchor="ctr">
                    <a:lnL>
                      <a:noFill/>
                    </a:lnL>
                    <a:lnR>
                      <a:noFill/>
                    </a:lnR>
                    <a:lnT>
                      <a:noFill/>
                    </a:lnT>
                    <a:lnB>
                      <a:noFill/>
                    </a:lnB>
                  </a:tcPr>
                </a:tc>
                <a:tc>
                  <a:txBody>
                    <a:bodyPr/>
                    <a:lstStyle/>
                    <a:p>
                      <a:pPr algn="r" fontAlgn="ctr"/>
                      <a:r>
                        <a:rPr lang="en-US" sz="800">
                          <a:effectLst/>
                        </a:rPr>
                        <a:t>129.360000</a:t>
                      </a:r>
                    </a:p>
                  </a:txBody>
                  <a:tcPr marL="40290" marR="40290" marT="20145" marB="20145" anchor="ctr">
                    <a:lnL>
                      <a:noFill/>
                    </a:lnL>
                    <a:lnR>
                      <a:noFill/>
                    </a:lnR>
                    <a:lnT>
                      <a:noFill/>
                    </a:lnT>
                    <a:lnB>
                      <a:noFill/>
                    </a:lnB>
                  </a:tcPr>
                </a:tc>
                <a:tc>
                  <a:txBody>
                    <a:bodyPr/>
                    <a:lstStyle/>
                    <a:p>
                      <a:pPr algn="r" fontAlgn="ctr"/>
                      <a:r>
                        <a:rPr lang="en-US" sz="800">
                          <a:effectLst/>
                        </a:rPr>
                        <a:t>95.410000</a:t>
                      </a:r>
                    </a:p>
                  </a:txBody>
                  <a:tcPr marL="40290" marR="40290" marT="20145" marB="20145" anchor="ctr">
                    <a:lnL>
                      <a:noFill/>
                    </a:lnL>
                    <a:lnR>
                      <a:noFill/>
                    </a:lnR>
                    <a:lnT>
                      <a:noFill/>
                    </a:lnT>
                    <a:lnB>
                      <a:noFill/>
                    </a:lnB>
                  </a:tcPr>
                </a:tc>
                <a:tc>
                  <a:txBody>
                    <a:bodyPr/>
                    <a:lstStyle/>
                    <a:p>
                      <a:pPr algn="r" fontAlgn="ctr"/>
                      <a:r>
                        <a:rPr lang="en-US" sz="800">
                          <a:effectLst/>
                        </a:rPr>
                        <a:t>113.780000</a:t>
                      </a:r>
                    </a:p>
                  </a:txBody>
                  <a:tcPr marL="40290" marR="40290" marT="20145" marB="20145" anchor="ctr">
                    <a:lnL>
                      <a:noFill/>
                    </a:lnL>
                    <a:lnR>
                      <a:noFill/>
                    </a:lnR>
                    <a:lnT>
                      <a:noFill/>
                    </a:lnT>
                    <a:lnB>
                      <a:noFill/>
                    </a:lnB>
                  </a:tcPr>
                </a:tc>
                <a:tc>
                  <a:txBody>
                    <a:bodyPr/>
                    <a:lstStyle/>
                    <a:p>
                      <a:pPr algn="r" fontAlgn="ctr"/>
                      <a:r>
                        <a:rPr lang="en-US" sz="800">
                          <a:effectLst/>
                        </a:rPr>
                        <a:t>177.220000</a:t>
                      </a:r>
                    </a:p>
                  </a:txBody>
                  <a:tcPr marL="40290" marR="40290" marT="20145" marB="20145" anchor="ctr">
                    <a:lnL>
                      <a:noFill/>
                    </a:lnL>
                    <a:lnR>
                      <a:noFill/>
                    </a:lnR>
                    <a:lnT>
                      <a:noFill/>
                    </a:lnT>
                    <a:lnB>
                      <a:noFill/>
                    </a:lnB>
                  </a:tcPr>
                </a:tc>
                <a:tc>
                  <a:txBody>
                    <a:bodyPr/>
                    <a:lstStyle/>
                    <a:p>
                      <a:pPr algn="r" fontAlgn="ctr"/>
                      <a:r>
                        <a:rPr lang="en-US" sz="800">
                          <a:effectLst/>
                        </a:rPr>
                        <a:t>159.130000</a:t>
                      </a:r>
                    </a:p>
                  </a:txBody>
                  <a:tcPr marL="40290" marR="40290" marT="20145" marB="20145" anchor="ctr">
                    <a:lnL>
                      <a:noFill/>
                    </a:lnL>
                    <a:lnR>
                      <a:noFill/>
                    </a:lnR>
                    <a:lnT>
                      <a:noFill/>
                    </a:lnT>
                    <a:lnB>
                      <a:noFill/>
                    </a:lnB>
                  </a:tcPr>
                </a:tc>
                <a:tc>
                  <a:txBody>
                    <a:bodyPr/>
                    <a:lstStyle/>
                    <a:p>
                      <a:pPr algn="r" fontAlgn="ctr"/>
                      <a:r>
                        <a:rPr lang="en-US" sz="800">
                          <a:effectLst/>
                        </a:rPr>
                        <a:t>110.860000</a:t>
                      </a:r>
                    </a:p>
                  </a:txBody>
                  <a:tcPr marL="40290" marR="40290" marT="20145" marB="20145" anchor="ctr">
                    <a:lnL>
                      <a:noFill/>
                    </a:lnL>
                    <a:lnR>
                      <a:noFill/>
                    </a:lnR>
                    <a:lnT>
                      <a:noFill/>
                    </a:lnT>
                    <a:lnB>
                      <a:noFill/>
                    </a:lnB>
                  </a:tcPr>
                </a:tc>
                <a:extLst>
                  <a:ext uri="{0D108BD9-81ED-4DB2-BD59-A6C34878D82A}">
                    <a16:rowId xmlns:a16="http://schemas.microsoft.com/office/drawing/2014/main" val="778261899"/>
                  </a:ext>
                </a:extLst>
              </a:tr>
              <a:tr h="789676">
                <a:tc>
                  <a:txBody>
                    <a:bodyPr/>
                    <a:lstStyle/>
                    <a:p>
                      <a:pPr algn="r" fontAlgn="ctr"/>
                      <a:r>
                        <a:rPr lang="en-US" sz="800" b="1">
                          <a:effectLst/>
                        </a:rPr>
                        <a:t>75%</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23.510000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44.830000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36.555000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38.660000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43.205000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63.855000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108.325000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279.270000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383.320000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341.595000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304.280000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593.525000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288.025000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473.060000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595.390000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519.070000</a:t>
                      </a:r>
                    </a:p>
                  </a:txBody>
                  <a:tcPr marL="40290" marR="40290" marT="20145" marB="20145" anchor="ctr">
                    <a:lnL>
                      <a:noFill/>
                    </a:lnL>
                    <a:lnR>
                      <a:noFill/>
                    </a:lnR>
                    <a:lnT>
                      <a:noFill/>
                    </a:lnT>
                    <a:lnB>
                      <a:noFill/>
                    </a:lnB>
                    <a:solidFill>
                      <a:srgbClr val="F5F5F5"/>
                    </a:solidFill>
                  </a:tcPr>
                </a:tc>
                <a:tc>
                  <a:txBody>
                    <a:bodyPr/>
                    <a:lstStyle/>
                    <a:p>
                      <a:pPr algn="r" fontAlgn="ctr"/>
                      <a:r>
                        <a:rPr lang="en-US" sz="800">
                          <a:effectLst/>
                        </a:rPr>
                        <a:t>741.220000</a:t>
                      </a:r>
                    </a:p>
                  </a:txBody>
                  <a:tcPr marL="40290" marR="40290" marT="20145" marB="20145" anchor="ctr">
                    <a:lnL>
                      <a:noFill/>
                    </a:lnL>
                    <a:lnR>
                      <a:noFill/>
                    </a:lnR>
                    <a:lnT>
                      <a:noFill/>
                    </a:lnT>
                    <a:lnB>
                      <a:noFill/>
                    </a:lnB>
                    <a:solidFill>
                      <a:srgbClr val="F5F5F5"/>
                    </a:solidFill>
                  </a:tcPr>
                </a:tc>
                <a:extLst>
                  <a:ext uri="{0D108BD9-81ED-4DB2-BD59-A6C34878D82A}">
                    <a16:rowId xmlns:a16="http://schemas.microsoft.com/office/drawing/2014/main" val="381214070"/>
                  </a:ext>
                </a:extLst>
              </a:tr>
              <a:tr h="789676">
                <a:tc>
                  <a:txBody>
                    <a:bodyPr/>
                    <a:lstStyle/>
                    <a:p>
                      <a:pPr algn="r" fontAlgn="ctr"/>
                      <a:r>
                        <a:rPr lang="en-US" sz="800" b="1">
                          <a:effectLst/>
                        </a:rPr>
                        <a:t>max</a:t>
                      </a:r>
                    </a:p>
                  </a:txBody>
                  <a:tcPr marL="40290" marR="40290" marT="20145" marB="20145" anchor="ctr">
                    <a:lnL>
                      <a:noFill/>
                    </a:lnL>
                    <a:lnR>
                      <a:noFill/>
                    </a:lnR>
                    <a:lnT>
                      <a:noFill/>
                    </a:lnT>
                    <a:lnB>
                      <a:noFill/>
                    </a:lnB>
                  </a:tcPr>
                </a:tc>
                <a:tc>
                  <a:txBody>
                    <a:bodyPr/>
                    <a:lstStyle/>
                    <a:p>
                      <a:pPr algn="r" fontAlgn="ctr"/>
                      <a:r>
                        <a:rPr lang="en-US" sz="800">
                          <a:effectLst/>
                        </a:rPr>
                        <a:t>832.070000</a:t>
                      </a:r>
                    </a:p>
                  </a:txBody>
                  <a:tcPr marL="40290" marR="40290" marT="20145" marB="20145" anchor="ctr">
                    <a:lnL>
                      <a:noFill/>
                    </a:lnL>
                    <a:lnR>
                      <a:noFill/>
                    </a:lnR>
                    <a:lnT>
                      <a:noFill/>
                    </a:lnT>
                    <a:lnB>
                      <a:noFill/>
                    </a:lnB>
                  </a:tcPr>
                </a:tc>
                <a:tc>
                  <a:txBody>
                    <a:bodyPr/>
                    <a:lstStyle/>
                    <a:p>
                      <a:pPr algn="r" fontAlgn="ctr"/>
                      <a:r>
                        <a:rPr lang="en-US" sz="800">
                          <a:effectLst/>
                        </a:rPr>
                        <a:t>873.230000</a:t>
                      </a:r>
                    </a:p>
                  </a:txBody>
                  <a:tcPr marL="40290" marR="40290" marT="20145" marB="20145" anchor="ctr">
                    <a:lnL>
                      <a:noFill/>
                    </a:lnL>
                    <a:lnR>
                      <a:noFill/>
                    </a:lnR>
                    <a:lnT>
                      <a:noFill/>
                    </a:lnT>
                    <a:lnB>
                      <a:noFill/>
                    </a:lnB>
                  </a:tcPr>
                </a:tc>
                <a:tc>
                  <a:txBody>
                    <a:bodyPr/>
                    <a:lstStyle/>
                    <a:p>
                      <a:pPr algn="r" fontAlgn="ctr"/>
                      <a:r>
                        <a:rPr lang="en-US" sz="800">
                          <a:effectLst/>
                        </a:rPr>
                        <a:t>419.960000</a:t>
                      </a:r>
                    </a:p>
                  </a:txBody>
                  <a:tcPr marL="40290" marR="40290" marT="20145" marB="20145" anchor="ctr">
                    <a:lnL>
                      <a:noFill/>
                    </a:lnL>
                    <a:lnR>
                      <a:noFill/>
                    </a:lnR>
                    <a:lnT>
                      <a:noFill/>
                    </a:lnT>
                    <a:lnB>
                      <a:noFill/>
                    </a:lnB>
                  </a:tcPr>
                </a:tc>
                <a:tc>
                  <a:txBody>
                    <a:bodyPr/>
                    <a:lstStyle/>
                    <a:p>
                      <a:pPr algn="r" fontAlgn="ctr"/>
                      <a:r>
                        <a:rPr lang="en-US" sz="800">
                          <a:effectLst/>
                        </a:rPr>
                        <a:t>368.320000</a:t>
                      </a:r>
                    </a:p>
                  </a:txBody>
                  <a:tcPr marL="40290" marR="40290" marT="20145" marB="20145" anchor="ctr">
                    <a:lnL>
                      <a:noFill/>
                    </a:lnL>
                    <a:lnR>
                      <a:noFill/>
                    </a:lnR>
                    <a:lnT>
                      <a:noFill/>
                    </a:lnT>
                    <a:lnB>
                      <a:noFill/>
                    </a:lnB>
                  </a:tcPr>
                </a:tc>
                <a:tc>
                  <a:txBody>
                    <a:bodyPr/>
                    <a:lstStyle/>
                    <a:p>
                      <a:pPr algn="r" fontAlgn="ctr"/>
                      <a:r>
                        <a:rPr lang="en-US" sz="800">
                          <a:effectLst/>
                        </a:rPr>
                        <a:t>527.900000</a:t>
                      </a:r>
                    </a:p>
                  </a:txBody>
                  <a:tcPr marL="40290" marR="40290" marT="20145" marB="20145" anchor="ctr">
                    <a:lnL>
                      <a:noFill/>
                    </a:lnL>
                    <a:lnR>
                      <a:noFill/>
                    </a:lnR>
                    <a:lnT>
                      <a:noFill/>
                    </a:lnT>
                    <a:lnB>
                      <a:noFill/>
                    </a:lnB>
                  </a:tcPr>
                </a:tc>
                <a:tc>
                  <a:txBody>
                    <a:bodyPr/>
                    <a:lstStyle/>
                    <a:p>
                      <a:pPr algn="r" fontAlgn="ctr"/>
                      <a:r>
                        <a:rPr lang="en-US" sz="800">
                          <a:effectLst/>
                        </a:rPr>
                        <a:t>1359.970000</a:t>
                      </a:r>
                    </a:p>
                  </a:txBody>
                  <a:tcPr marL="40290" marR="40290" marT="20145" marB="20145" anchor="ctr">
                    <a:lnL>
                      <a:noFill/>
                    </a:lnL>
                    <a:lnR>
                      <a:noFill/>
                    </a:lnR>
                    <a:lnT>
                      <a:noFill/>
                    </a:lnT>
                    <a:lnB>
                      <a:noFill/>
                    </a:lnB>
                  </a:tcPr>
                </a:tc>
                <a:tc>
                  <a:txBody>
                    <a:bodyPr/>
                    <a:lstStyle/>
                    <a:p>
                      <a:pPr algn="r" fontAlgn="ctr"/>
                      <a:r>
                        <a:rPr lang="en-US" sz="800">
                          <a:effectLst/>
                        </a:rPr>
                        <a:t>4713.780000</a:t>
                      </a:r>
                    </a:p>
                  </a:txBody>
                  <a:tcPr marL="40290" marR="40290" marT="20145" marB="20145" anchor="ctr">
                    <a:lnL>
                      <a:noFill/>
                    </a:lnL>
                    <a:lnR>
                      <a:noFill/>
                    </a:lnR>
                    <a:lnT>
                      <a:noFill/>
                    </a:lnT>
                    <a:lnB>
                      <a:noFill/>
                    </a:lnB>
                  </a:tcPr>
                </a:tc>
                <a:tc>
                  <a:txBody>
                    <a:bodyPr/>
                    <a:lstStyle/>
                    <a:p>
                      <a:pPr algn="r" fontAlgn="ctr"/>
                      <a:r>
                        <a:rPr lang="en-US" sz="800" dirty="0">
                          <a:effectLst/>
                        </a:rPr>
                        <a:t>6986.170000</a:t>
                      </a:r>
                    </a:p>
                  </a:txBody>
                  <a:tcPr marL="40290" marR="40290" marT="20145" marB="20145" anchor="ctr">
                    <a:lnL>
                      <a:noFill/>
                    </a:lnL>
                    <a:lnR>
                      <a:noFill/>
                    </a:lnR>
                    <a:lnT>
                      <a:noFill/>
                    </a:lnT>
                    <a:lnB>
                      <a:noFill/>
                    </a:lnB>
                  </a:tcPr>
                </a:tc>
                <a:tc>
                  <a:txBody>
                    <a:bodyPr/>
                    <a:lstStyle/>
                    <a:p>
                      <a:pPr algn="r" fontAlgn="ctr"/>
                      <a:r>
                        <a:rPr lang="en-US" sz="800" dirty="0">
                          <a:effectLst/>
                        </a:rPr>
                        <a:t>6183.490000</a:t>
                      </a:r>
                    </a:p>
                  </a:txBody>
                  <a:tcPr marL="40290" marR="40290" marT="20145" marB="20145" anchor="ctr">
                    <a:lnL>
                      <a:noFill/>
                    </a:lnL>
                    <a:lnR>
                      <a:noFill/>
                    </a:lnR>
                    <a:lnT>
                      <a:noFill/>
                    </a:lnT>
                    <a:lnB>
                      <a:noFill/>
                    </a:lnB>
                  </a:tcPr>
                </a:tc>
                <a:tc>
                  <a:txBody>
                    <a:bodyPr/>
                    <a:lstStyle/>
                    <a:p>
                      <a:pPr algn="r" fontAlgn="ctr"/>
                      <a:r>
                        <a:rPr lang="en-US" sz="800">
                          <a:effectLst/>
                        </a:rPr>
                        <a:t>5466.130000</a:t>
                      </a:r>
                    </a:p>
                  </a:txBody>
                  <a:tcPr marL="40290" marR="40290" marT="20145" marB="20145" anchor="ctr">
                    <a:lnL>
                      <a:noFill/>
                    </a:lnL>
                    <a:lnR>
                      <a:noFill/>
                    </a:lnR>
                    <a:lnT>
                      <a:noFill/>
                    </a:lnT>
                    <a:lnB>
                      <a:noFill/>
                    </a:lnB>
                  </a:tcPr>
                </a:tc>
                <a:tc>
                  <a:txBody>
                    <a:bodyPr/>
                    <a:lstStyle/>
                    <a:p>
                      <a:pPr algn="r" fontAlgn="ctr"/>
                      <a:r>
                        <a:rPr lang="en-US" sz="800">
                          <a:effectLst/>
                        </a:rPr>
                        <a:t>3296.090000</a:t>
                      </a:r>
                    </a:p>
                  </a:txBody>
                  <a:tcPr marL="40290" marR="40290" marT="20145" marB="20145" anchor="ctr">
                    <a:lnL>
                      <a:noFill/>
                    </a:lnL>
                    <a:lnR>
                      <a:noFill/>
                    </a:lnR>
                    <a:lnT>
                      <a:noFill/>
                    </a:lnT>
                    <a:lnB>
                      <a:noFill/>
                    </a:lnB>
                  </a:tcPr>
                </a:tc>
                <a:tc>
                  <a:txBody>
                    <a:bodyPr/>
                    <a:lstStyle/>
                    <a:p>
                      <a:pPr algn="r" fontAlgn="ctr"/>
                      <a:r>
                        <a:rPr lang="en-US" sz="800">
                          <a:effectLst/>
                        </a:rPr>
                        <a:t>5215.980000</a:t>
                      </a:r>
                    </a:p>
                  </a:txBody>
                  <a:tcPr marL="40290" marR="40290" marT="20145" marB="20145" anchor="ctr">
                    <a:lnL>
                      <a:noFill/>
                    </a:lnL>
                    <a:lnR>
                      <a:noFill/>
                    </a:lnR>
                    <a:lnT>
                      <a:noFill/>
                    </a:lnT>
                    <a:lnB>
                      <a:noFill/>
                    </a:lnB>
                  </a:tcPr>
                </a:tc>
                <a:tc>
                  <a:txBody>
                    <a:bodyPr/>
                    <a:lstStyle/>
                    <a:p>
                      <a:pPr algn="r" fontAlgn="ctr"/>
                      <a:r>
                        <a:rPr lang="en-US" sz="800">
                          <a:effectLst/>
                        </a:rPr>
                        <a:t>4832.980000</a:t>
                      </a:r>
                    </a:p>
                  </a:txBody>
                  <a:tcPr marL="40290" marR="40290" marT="20145" marB="20145" anchor="ctr">
                    <a:lnL>
                      <a:noFill/>
                    </a:lnL>
                    <a:lnR>
                      <a:noFill/>
                    </a:lnR>
                    <a:lnT>
                      <a:noFill/>
                    </a:lnT>
                    <a:lnB>
                      <a:noFill/>
                    </a:lnB>
                  </a:tcPr>
                </a:tc>
                <a:tc>
                  <a:txBody>
                    <a:bodyPr/>
                    <a:lstStyle/>
                    <a:p>
                      <a:pPr algn="r" fontAlgn="ctr"/>
                      <a:r>
                        <a:rPr lang="en-US" sz="800">
                          <a:effectLst/>
                        </a:rPr>
                        <a:t>3982.890000</a:t>
                      </a:r>
                    </a:p>
                  </a:txBody>
                  <a:tcPr marL="40290" marR="40290" marT="20145" marB="20145" anchor="ctr">
                    <a:lnL>
                      <a:noFill/>
                    </a:lnL>
                    <a:lnR>
                      <a:noFill/>
                    </a:lnR>
                    <a:lnT>
                      <a:noFill/>
                    </a:lnT>
                    <a:lnB>
                      <a:noFill/>
                    </a:lnB>
                  </a:tcPr>
                </a:tc>
                <a:tc>
                  <a:txBody>
                    <a:bodyPr/>
                    <a:lstStyle/>
                    <a:p>
                      <a:pPr algn="r" fontAlgn="ctr"/>
                      <a:r>
                        <a:rPr lang="en-US" sz="800">
                          <a:effectLst/>
                        </a:rPr>
                        <a:t>4443.260000</a:t>
                      </a:r>
                    </a:p>
                  </a:txBody>
                  <a:tcPr marL="40290" marR="40290" marT="20145" marB="20145" anchor="ctr">
                    <a:lnL>
                      <a:noFill/>
                    </a:lnL>
                    <a:lnR>
                      <a:noFill/>
                    </a:lnR>
                    <a:lnT>
                      <a:noFill/>
                    </a:lnT>
                    <a:lnB>
                      <a:noFill/>
                    </a:lnB>
                  </a:tcPr>
                </a:tc>
                <a:tc>
                  <a:txBody>
                    <a:bodyPr/>
                    <a:lstStyle/>
                    <a:p>
                      <a:pPr algn="r" fontAlgn="ctr"/>
                      <a:r>
                        <a:rPr lang="en-US" sz="800">
                          <a:effectLst/>
                        </a:rPr>
                        <a:t>6889.460000</a:t>
                      </a:r>
                    </a:p>
                  </a:txBody>
                  <a:tcPr marL="40290" marR="40290" marT="20145" marB="20145" anchor="ctr">
                    <a:lnL>
                      <a:noFill/>
                    </a:lnL>
                    <a:lnR>
                      <a:noFill/>
                    </a:lnR>
                    <a:lnT>
                      <a:noFill/>
                    </a:lnT>
                    <a:lnB>
                      <a:noFill/>
                    </a:lnB>
                  </a:tcPr>
                </a:tc>
                <a:tc>
                  <a:txBody>
                    <a:bodyPr/>
                    <a:lstStyle/>
                    <a:p>
                      <a:pPr algn="r" fontAlgn="ctr"/>
                      <a:r>
                        <a:rPr lang="en-US" sz="800" dirty="0">
                          <a:effectLst/>
                        </a:rPr>
                        <a:t>8684.070000</a:t>
                      </a:r>
                    </a:p>
                  </a:txBody>
                  <a:tcPr marL="40290" marR="40290" marT="20145" marB="20145" anchor="ctr">
                    <a:lnL>
                      <a:noFill/>
                    </a:lnL>
                    <a:lnR>
                      <a:noFill/>
                    </a:lnR>
                    <a:lnT>
                      <a:noFill/>
                    </a:lnT>
                    <a:lnB>
                      <a:noFill/>
                    </a:lnB>
                  </a:tcPr>
                </a:tc>
                <a:extLst>
                  <a:ext uri="{0D108BD9-81ED-4DB2-BD59-A6C34878D82A}">
                    <a16:rowId xmlns:a16="http://schemas.microsoft.com/office/drawing/2014/main" val="750770200"/>
                  </a:ext>
                </a:extLst>
              </a:tr>
            </a:tbl>
          </a:graphicData>
        </a:graphic>
      </p:graphicFrame>
      <p:sp>
        <p:nvSpPr>
          <p:cNvPr id="5" name="TextBox 4"/>
          <p:cNvSpPr txBox="1"/>
          <p:nvPr/>
        </p:nvSpPr>
        <p:spPr>
          <a:xfrm>
            <a:off x="342900" y="5219700"/>
            <a:ext cx="11607800" cy="1477328"/>
          </a:xfrm>
          <a:prstGeom prst="rect">
            <a:avLst/>
          </a:prstGeom>
          <a:noFill/>
        </p:spPr>
        <p:txBody>
          <a:bodyPr wrap="square" rtlCol="0">
            <a:spAutoFit/>
          </a:bodyPr>
          <a:lstStyle/>
          <a:p>
            <a:r>
              <a:rPr lang="en-US" dirty="0"/>
              <a:t>The descriptive statistics of the dataset show :</a:t>
            </a:r>
          </a:p>
          <a:p>
            <a:pPr marL="285750" indent="-285750">
              <a:buFont typeface="Arial" panose="020B0604020202020204" pitchFamily="34" charset="0"/>
              <a:buChar char="•"/>
            </a:pPr>
            <a:r>
              <a:rPr lang="en-US" dirty="0"/>
              <a:t>There are some sectors with zero </a:t>
            </a:r>
            <a:r>
              <a:rPr lang="en-US" dirty="0" smtClean="0"/>
              <a:t>investment.</a:t>
            </a:r>
            <a:endParaRPr lang="en-US" dirty="0"/>
          </a:p>
          <a:p>
            <a:pPr marL="285750" indent="-285750">
              <a:buFont typeface="Arial" panose="020B0604020202020204" pitchFamily="34" charset="0"/>
              <a:buChar char="•"/>
            </a:pPr>
            <a:r>
              <a:rPr lang="en-US" dirty="0"/>
              <a:t>Year 2016-17 is the year with highest FDI while 2007-08 is the year with 2nd highest investment.</a:t>
            </a:r>
          </a:p>
          <a:p>
            <a:pPr marL="285750" indent="-285750">
              <a:buFont typeface="Arial" panose="020B0604020202020204" pitchFamily="34" charset="0"/>
              <a:buChar char="•"/>
            </a:pPr>
            <a:r>
              <a:rPr lang="en-US" dirty="0"/>
              <a:t>Year 2003-04 has lowest Foreign Direct Investment.</a:t>
            </a:r>
          </a:p>
          <a:p>
            <a:endParaRPr lang="en-US" dirty="0"/>
          </a:p>
        </p:txBody>
      </p:sp>
    </p:spTree>
    <p:extLst>
      <p:ext uri="{BB962C8B-B14F-4D97-AF65-F5344CB8AC3E}">
        <p14:creationId xmlns:p14="http://schemas.microsoft.com/office/powerpoint/2010/main" val="77537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0551" y="5103674"/>
            <a:ext cx="4925683" cy="1754326"/>
          </a:xfrm>
          <a:prstGeom prst="rect">
            <a:avLst/>
          </a:prstGeom>
          <a:noFill/>
        </p:spPr>
        <p:txBody>
          <a:bodyPr wrap="square" rtlCol="0">
            <a:spAutoFit/>
          </a:bodyPr>
          <a:lstStyle/>
          <a:p>
            <a:r>
              <a:rPr lang="en-US" b="1" dirty="0" smtClean="0">
                <a:effectLst/>
              </a:rPr>
              <a:t>📈 Overall Increase in Foreign Direct Investment</a:t>
            </a:r>
            <a:endParaRPr lang="en-US" b="1" dirty="0" smtClean="0"/>
          </a:p>
          <a:p>
            <a:r>
              <a:rPr lang="en-US" dirty="0" smtClean="0">
                <a:effectLst/>
              </a:rPr>
              <a:t>The analysis of the foreign direct investment data reveals a significant increase in overall investment inflows. This indicates a positive trend and growing confidence in the market.</a:t>
            </a:r>
            <a:endParaRPr lang="en-US" dirty="0" smtClean="0"/>
          </a:p>
          <a:p>
            <a:endParaRPr lang="en-US" dirty="0"/>
          </a:p>
        </p:txBody>
      </p:sp>
      <p:sp>
        <p:nvSpPr>
          <p:cNvPr id="4" name="TextBox 3"/>
          <p:cNvSpPr txBox="1"/>
          <p:nvPr/>
        </p:nvSpPr>
        <p:spPr>
          <a:xfrm>
            <a:off x="181155" y="138023"/>
            <a:ext cx="7039154" cy="461665"/>
          </a:xfrm>
          <a:prstGeom prst="rect">
            <a:avLst/>
          </a:prstGeom>
          <a:noFill/>
        </p:spPr>
        <p:txBody>
          <a:bodyPr wrap="square" rtlCol="0">
            <a:spAutoFit/>
          </a:bodyPr>
          <a:lstStyle/>
          <a:p>
            <a:r>
              <a:rPr lang="en-US" sz="2400" dirty="0" smtClean="0">
                <a:latin typeface="Adobe Hebrew" panose="02040503050201020203" pitchFamily="18" charset="-79"/>
                <a:cs typeface="Adobe Hebrew" panose="02040503050201020203" pitchFamily="18" charset="-79"/>
              </a:rPr>
              <a:t>Key Findings</a:t>
            </a:r>
            <a:endParaRPr lang="en-US" sz="2400" dirty="0">
              <a:latin typeface="Adobe Hebrew" panose="02040503050201020203" pitchFamily="18" charset="-79"/>
              <a:cs typeface="Adobe Hebrew" panose="02040503050201020203" pitchFamily="18" charset="-79"/>
            </a:endParaRPr>
          </a:p>
        </p:txBody>
      </p:sp>
      <p:sp>
        <p:nvSpPr>
          <p:cNvPr id="5" name="TextBox 4"/>
          <p:cNvSpPr txBox="1"/>
          <p:nvPr/>
        </p:nvSpPr>
        <p:spPr>
          <a:xfrm>
            <a:off x="7021902" y="5103674"/>
            <a:ext cx="4977441" cy="1754326"/>
          </a:xfrm>
          <a:prstGeom prst="rect">
            <a:avLst/>
          </a:prstGeom>
          <a:noFill/>
        </p:spPr>
        <p:txBody>
          <a:bodyPr wrap="square" rtlCol="0">
            <a:spAutoFit/>
          </a:bodyPr>
          <a:lstStyle/>
          <a:p>
            <a:r>
              <a:rPr lang="en-US" b="1" dirty="0" smtClean="0">
                <a:effectLst/>
              </a:rPr>
              <a:t>📈 Shift in Investment Focus</a:t>
            </a:r>
            <a:endParaRPr lang="en-US" b="1" dirty="0" smtClean="0"/>
          </a:p>
          <a:p>
            <a:r>
              <a:rPr lang="en-US" dirty="0" smtClean="0">
                <a:effectLst/>
              </a:rPr>
              <a:t>The analysis also highlights a shift in investment focus towards emerging markets. This indicates a growing interest in untapped opportunities and potential for higher returns.</a:t>
            </a:r>
            <a:endParaRPr lang="en-US" dirty="0" smtClean="0"/>
          </a:p>
          <a:p>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093140" y="347289"/>
            <a:ext cx="5212090" cy="4178816"/>
          </a:xfrm>
          <a:prstGeom prst="rect">
            <a:avLst/>
          </a:prstGeom>
        </p:spPr>
      </p:pic>
    </p:spTree>
    <p:extLst>
      <p:ext uri="{BB962C8B-B14F-4D97-AF65-F5344CB8AC3E}">
        <p14:creationId xmlns:p14="http://schemas.microsoft.com/office/powerpoint/2010/main" val="204217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DFDFD"/>
              </a:clrFrom>
              <a:clrTo>
                <a:srgbClr val="FDFDFD">
                  <a:alpha val="0"/>
                </a:srgbClr>
              </a:clrTo>
            </a:clrChange>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Effect>
                      <a14:colorTemperature colorTemp="59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12143" y="60385"/>
            <a:ext cx="12192000" cy="6858000"/>
          </a:xfrm>
          <a:prstGeom prst="rect">
            <a:avLst/>
          </a:prstGeom>
        </p:spPr>
      </p:pic>
      <p:sp>
        <p:nvSpPr>
          <p:cNvPr id="3" name="TextBox 2"/>
          <p:cNvSpPr txBox="1"/>
          <p:nvPr/>
        </p:nvSpPr>
        <p:spPr>
          <a:xfrm>
            <a:off x="4546759" y="5461159"/>
            <a:ext cx="6333067"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Service </a:t>
            </a:r>
            <a:r>
              <a:rPr lang="en-US" sz="1400" dirty="0"/>
              <a:t>Sector is the sector with highest FDI while </a:t>
            </a:r>
            <a:r>
              <a:rPr lang="en-US" sz="1400" dirty="0" smtClean="0"/>
              <a:t>COIR ,</a:t>
            </a:r>
            <a:r>
              <a:rPr lang="en-US" sz="1400" dirty="0" err="1" smtClean="0"/>
              <a:t>defence</a:t>
            </a:r>
            <a:r>
              <a:rPr lang="en-US" sz="1400" dirty="0" smtClean="0"/>
              <a:t> </a:t>
            </a:r>
            <a:r>
              <a:rPr lang="en-US" sz="1400" dirty="0"/>
              <a:t>and Mathematical Surveying and Drawing Instruments are the sector with zero Foreign Direct Investment while Coal Production also has negligible Investment as compared to Overall Foreign Direct </a:t>
            </a:r>
            <a:r>
              <a:rPr lang="en-US" sz="1400" dirty="0" smtClean="0"/>
              <a:t>Investment.</a:t>
            </a:r>
            <a:endParaRPr lang="en-US" sz="1400" dirty="0"/>
          </a:p>
        </p:txBody>
      </p:sp>
    </p:spTree>
    <p:extLst>
      <p:ext uri="{BB962C8B-B14F-4D97-AF65-F5344CB8AC3E}">
        <p14:creationId xmlns:p14="http://schemas.microsoft.com/office/powerpoint/2010/main" val="9935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375" y="113210"/>
            <a:ext cx="3695890" cy="2749691"/>
          </a:xfrm>
          <a:prstGeom prst="rect">
            <a:avLst/>
          </a:prstGeom>
        </p:spPr>
      </p:pic>
      <p:pic>
        <p:nvPicPr>
          <p:cNvPr id="25" name="Picture 2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59286" y="125910"/>
            <a:ext cx="3918151" cy="2736991"/>
          </a:xfrm>
          <a:prstGeom prst="rect">
            <a:avLst/>
          </a:prstGeom>
        </p:spPr>
      </p:pic>
      <p:pic>
        <p:nvPicPr>
          <p:cNvPr id="26" name="Picture 2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54727" y="132261"/>
            <a:ext cx="4337273" cy="2730640"/>
          </a:xfrm>
          <a:prstGeom prst="rect">
            <a:avLst/>
          </a:prstGeom>
        </p:spPr>
      </p:pic>
      <p:pic>
        <p:nvPicPr>
          <p:cNvPr id="27" name="Picture 2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94303" y="3694970"/>
            <a:ext cx="3803845" cy="2711589"/>
          </a:xfrm>
          <a:prstGeom prst="rect">
            <a:avLst/>
          </a:prstGeom>
        </p:spPr>
      </p:pic>
      <p:pic>
        <p:nvPicPr>
          <p:cNvPr id="28" name="Picture 27"/>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2547" y="3694971"/>
            <a:ext cx="5914267" cy="2711589"/>
          </a:xfrm>
          <a:prstGeom prst="rect">
            <a:avLst/>
          </a:prstGeom>
        </p:spPr>
      </p:pic>
    </p:spTree>
    <p:extLst>
      <p:ext uri="{BB962C8B-B14F-4D97-AF65-F5344CB8AC3E}">
        <p14:creationId xmlns:p14="http://schemas.microsoft.com/office/powerpoint/2010/main" val="317559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817" y="67382"/>
            <a:ext cx="2734891" cy="1968452"/>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31326" y="110514"/>
            <a:ext cx="3107537" cy="2025241"/>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06481" y="110514"/>
            <a:ext cx="3108572" cy="1968452"/>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15053" y="110514"/>
            <a:ext cx="3044193" cy="2029462"/>
          </a:xfrm>
          <a:prstGeom prst="rect">
            <a:avLst/>
          </a:prstGeom>
        </p:spPr>
      </p:pic>
      <p:pic>
        <p:nvPicPr>
          <p:cNvPr id="11" name="Picture 10"/>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43603" y="2415720"/>
            <a:ext cx="3209104" cy="2156436"/>
          </a:xfrm>
          <a:prstGeom prst="rect">
            <a:avLst/>
          </a:prstGeom>
        </p:spPr>
      </p:pic>
      <p:pic>
        <p:nvPicPr>
          <p:cNvPr id="12" name="Picture 11"/>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52707" y="2375392"/>
            <a:ext cx="3345112" cy="2253500"/>
          </a:xfrm>
          <a:prstGeom prst="rect">
            <a:avLst/>
          </a:prstGeom>
        </p:spPr>
      </p:pic>
      <p:pic>
        <p:nvPicPr>
          <p:cNvPr id="13" name="Picture 12"/>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059" y="4852121"/>
            <a:ext cx="2918406" cy="2005879"/>
          </a:xfrm>
          <a:prstGeom prst="rect">
            <a:avLst/>
          </a:prstGeom>
        </p:spPr>
      </p:pic>
      <p:pic>
        <p:nvPicPr>
          <p:cNvPr id="14" name="Picture 13"/>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55465" y="4852121"/>
            <a:ext cx="2824650" cy="1963377"/>
          </a:xfrm>
          <a:prstGeom prst="rect">
            <a:avLst/>
          </a:prstGeom>
        </p:spPr>
      </p:pic>
      <p:pic>
        <p:nvPicPr>
          <p:cNvPr id="15" name="Picture 14"/>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38863" y="4852121"/>
            <a:ext cx="2937760" cy="1991986"/>
          </a:xfrm>
          <a:prstGeom prst="rect">
            <a:avLst/>
          </a:prstGeom>
        </p:spPr>
      </p:pic>
      <p:pic>
        <p:nvPicPr>
          <p:cNvPr id="16" name="Picture 15"/>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15053" y="4866561"/>
            <a:ext cx="2731989" cy="1963106"/>
          </a:xfrm>
          <a:prstGeom prst="rect">
            <a:avLst/>
          </a:prstGeom>
        </p:spPr>
      </p:pic>
      <p:pic>
        <p:nvPicPr>
          <p:cNvPr id="17" name="Picture 16"/>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47373" y="2375392"/>
            <a:ext cx="3016184" cy="2234382"/>
          </a:xfrm>
          <a:prstGeom prst="rect">
            <a:avLst/>
          </a:prstGeom>
        </p:spPr>
      </p:pic>
    </p:spTree>
    <p:extLst>
      <p:ext uri="{BB962C8B-B14F-4D97-AF65-F5344CB8AC3E}">
        <p14:creationId xmlns:p14="http://schemas.microsoft.com/office/powerpoint/2010/main" val="15150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9762" y="207613"/>
            <a:ext cx="3137850" cy="2207783"/>
          </a:xfrm>
          <a:prstGeom prst="rect">
            <a:avLst/>
          </a:prstGeom>
        </p:spPr>
      </p:pic>
      <p:pic>
        <p:nvPicPr>
          <p:cNvPr id="3" name="Picture 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7122" y="277875"/>
            <a:ext cx="2778475" cy="1996386"/>
          </a:xfrm>
          <a:prstGeom prst="rect">
            <a:avLst/>
          </a:prstGeom>
        </p:spPr>
      </p:pic>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85107" y="242743"/>
            <a:ext cx="2959994" cy="2137522"/>
          </a:xfrm>
          <a:prstGeom prst="rect">
            <a:avLst/>
          </a:prstGeom>
        </p:spPr>
      </p:pic>
      <p:sp>
        <p:nvSpPr>
          <p:cNvPr id="5" name="TextBox 4"/>
          <p:cNvSpPr txBox="1"/>
          <p:nvPr/>
        </p:nvSpPr>
        <p:spPr>
          <a:xfrm>
            <a:off x="622779" y="2415396"/>
            <a:ext cx="9703040" cy="4455066"/>
          </a:xfrm>
          <a:prstGeom prst="rect">
            <a:avLst/>
          </a:prstGeom>
          <a:noFill/>
        </p:spPr>
        <p:txBody>
          <a:bodyPr wrap="square" rtlCol="0">
            <a:spAutoFit/>
          </a:bodyPr>
          <a:lstStyle/>
          <a:p>
            <a:r>
              <a:rPr lang="en-US" sz="1350" dirty="0" smtClean="0"/>
              <a:t>It shows Trend in Sector wise Foreign Direct Investment over the period of time for those sector where there is increase in FDI :</a:t>
            </a:r>
          </a:p>
          <a:p>
            <a:pPr marL="342900" indent="-342900">
              <a:buFont typeface="+mj-lt"/>
              <a:buAutoNum type="arabicPeriod"/>
            </a:pPr>
            <a:r>
              <a:rPr lang="en-US" sz="1350" dirty="0"/>
              <a:t>Construction (Infrastructure) Activity</a:t>
            </a:r>
          </a:p>
          <a:p>
            <a:pPr marL="342900" indent="-342900">
              <a:buFont typeface="+mj-lt"/>
              <a:buAutoNum type="arabicPeriod"/>
            </a:pPr>
            <a:r>
              <a:rPr lang="en-US" sz="1350" dirty="0"/>
              <a:t>Retail Trading</a:t>
            </a:r>
          </a:p>
          <a:p>
            <a:pPr marL="342900" indent="-342900">
              <a:buFont typeface="+mj-lt"/>
              <a:buAutoNum type="arabicPeriod"/>
            </a:pPr>
            <a:r>
              <a:rPr lang="en-US" sz="1350" dirty="0"/>
              <a:t>Trading</a:t>
            </a:r>
          </a:p>
          <a:p>
            <a:pPr marL="342900" indent="-342900">
              <a:buFont typeface="+mj-lt"/>
              <a:buAutoNum type="arabicPeriod"/>
            </a:pPr>
            <a:r>
              <a:rPr lang="en-US" sz="1350" dirty="0"/>
              <a:t>Hospital and Diagnostic Centre</a:t>
            </a:r>
          </a:p>
          <a:p>
            <a:pPr marL="342900" indent="-342900">
              <a:buFont typeface="+mj-lt"/>
              <a:buAutoNum type="arabicPeriod"/>
            </a:pPr>
            <a:r>
              <a:rPr lang="en-US" sz="1350" dirty="0"/>
              <a:t>Service Sector </a:t>
            </a:r>
          </a:p>
          <a:p>
            <a:pPr marL="342900" indent="-342900">
              <a:buFont typeface="+mj-lt"/>
              <a:buAutoNum type="arabicPeriod"/>
            </a:pPr>
            <a:r>
              <a:rPr lang="en-US" sz="1350" dirty="0"/>
              <a:t>Glue and Gelatin</a:t>
            </a:r>
          </a:p>
          <a:p>
            <a:pPr marL="342900" indent="-342900">
              <a:buFont typeface="+mj-lt"/>
              <a:buAutoNum type="arabicPeriod"/>
            </a:pPr>
            <a:r>
              <a:rPr lang="en-US" sz="1350" dirty="0"/>
              <a:t>Textile (including Dyed and Printed)</a:t>
            </a:r>
          </a:p>
          <a:p>
            <a:pPr marL="342900" indent="-342900">
              <a:buFont typeface="+mj-lt"/>
              <a:buAutoNum type="arabicPeriod"/>
            </a:pPr>
            <a:r>
              <a:rPr lang="en-US" sz="1350" dirty="0"/>
              <a:t>Scientific </a:t>
            </a:r>
            <a:r>
              <a:rPr lang="en-US" sz="1350" dirty="0" smtClean="0"/>
              <a:t>Instrument</a:t>
            </a:r>
            <a:endParaRPr lang="en-US" sz="1350" dirty="0"/>
          </a:p>
          <a:p>
            <a:pPr marL="342900" indent="-342900">
              <a:buFont typeface="+mj-lt"/>
              <a:buAutoNum type="arabicPeriod"/>
            </a:pPr>
            <a:r>
              <a:rPr lang="en-US" sz="1350" dirty="0"/>
              <a:t>Sea Transport</a:t>
            </a:r>
          </a:p>
          <a:p>
            <a:pPr marL="342900" indent="-342900">
              <a:buFont typeface="+mj-lt"/>
              <a:buAutoNum type="arabicPeriod"/>
            </a:pPr>
            <a:r>
              <a:rPr lang="en-US" sz="1350" dirty="0"/>
              <a:t>Auto mobile industry</a:t>
            </a:r>
          </a:p>
          <a:p>
            <a:pPr marL="342900" indent="-342900">
              <a:buFont typeface="+mj-lt"/>
              <a:buAutoNum type="arabicPeriod"/>
            </a:pPr>
            <a:r>
              <a:rPr lang="en-US" sz="1350" dirty="0"/>
              <a:t>Information and </a:t>
            </a:r>
            <a:r>
              <a:rPr lang="en-US" sz="1350" dirty="0" smtClean="0"/>
              <a:t>Broadcasting </a:t>
            </a:r>
            <a:r>
              <a:rPr lang="en-US" sz="1350" dirty="0"/>
              <a:t>(including Print Media)</a:t>
            </a:r>
          </a:p>
          <a:p>
            <a:pPr marL="342900" indent="-342900">
              <a:buFont typeface="+mj-lt"/>
              <a:buAutoNum type="arabicPeriod"/>
            </a:pPr>
            <a:r>
              <a:rPr lang="en-US" sz="1350" dirty="0"/>
              <a:t>Telecommunications</a:t>
            </a:r>
          </a:p>
          <a:p>
            <a:pPr marL="342900" indent="-342900">
              <a:buFont typeface="+mj-lt"/>
              <a:buAutoNum type="arabicPeriod"/>
            </a:pPr>
            <a:r>
              <a:rPr lang="en-US" sz="1350" dirty="0"/>
              <a:t>Computer Software and Hardware</a:t>
            </a:r>
          </a:p>
          <a:p>
            <a:pPr marL="342900" indent="-342900">
              <a:buFont typeface="+mj-lt"/>
              <a:buAutoNum type="arabicPeriod"/>
            </a:pPr>
            <a:r>
              <a:rPr lang="en-US" sz="1350" dirty="0"/>
              <a:t>Electrical </a:t>
            </a:r>
            <a:r>
              <a:rPr lang="en-US" sz="1350" dirty="0" smtClean="0"/>
              <a:t>Equipment</a:t>
            </a:r>
            <a:endParaRPr lang="en-US" sz="1350" dirty="0"/>
          </a:p>
          <a:p>
            <a:pPr marL="342900" indent="-342900">
              <a:buFont typeface="+mj-lt"/>
              <a:buAutoNum type="arabicPeriod"/>
            </a:pPr>
            <a:r>
              <a:rPr lang="en-US" sz="1350" dirty="0"/>
              <a:t>Non Conventional Energies</a:t>
            </a:r>
          </a:p>
          <a:p>
            <a:pPr marL="342900" indent="-342900">
              <a:buFont typeface="+mj-lt"/>
              <a:buAutoNum type="arabicPeriod"/>
            </a:pPr>
            <a:r>
              <a:rPr lang="en-US" sz="1350" dirty="0"/>
              <a:t>Metallurgical Industries</a:t>
            </a:r>
          </a:p>
          <a:p>
            <a:pPr marL="342900" indent="-342900">
              <a:buFont typeface="+mj-lt"/>
              <a:buAutoNum type="arabicPeriod"/>
            </a:pPr>
            <a:r>
              <a:rPr lang="en-US" sz="1350" dirty="0"/>
              <a:t>Power</a:t>
            </a:r>
          </a:p>
          <a:p>
            <a:pPr marL="342900" indent="-342900">
              <a:buFont typeface="+mj-lt"/>
              <a:buAutoNum type="arabicPeriod"/>
            </a:pPr>
            <a:r>
              <a:rPr lang="en-US" sz="1350" dirty="0"/>
              <a:t>Prime Mover (Other than Generators)</a:t>
            </a:r>
          </a:p>
          <a:p>
            <a:pPr marL="342900" indent="-342900">
              <a:buFont typeface="+mj-lt"/>
              <a:buAutoNum type="arabicPeriod"/>
            </a:pPr>
            <a:r>
              <a:rPr lang="en-US" sz="1350" dirty="0"/>
              <a:t>Medical and surgical appliances </a:t>
            </a:r>
          </a:p>
          <a:p>
            <a:pPr marL="342900" indent="-342900">
              <a:buFont typeface="+mj-lt"/>
              <a:buAutoNum type="arabicPeriod"/>
            </a:pPr>
            <a:r>
              <a:rPr lang="en-US" sz="1350" dirty="0"/>
              <a:t>Chemicals (Other than fertilizers)</a:t>
            </a:r>
          </a:p>
        </p:txBody>
      </p:sp>
    </p:spTree>
    <p:extLst>
      <p:ext uri="{BB962C8B-B14F-4D97-AF65-F5344CB8AC3E}">
        <p14:creationId xmlns:p14="http://schemas.microsoft.com/office/powerpoint/2010/main" val="427500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701</TotalTime>
  <Words>1885</Words>
  <Application>Microsoft Office PowerPoint</Application>
  <PresentationFormat>Widescreen</PresentationFormat>
  <Paragraphs>226</Paragraphs>
  <Slides>30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Adobe Fan Heiti Std B</vt:lpstr>
      <vt:lpstr>Adobe Gothic Std B</vt:lpstr>
      <vt:lpstr>Adobe Arabic</vt:lpstr>
      <vt:lpstr>Adobe Caslon Pro Bold</vt:lpstr>
      <vt:lpstr>Adobe Devanagari</vt:lpstr>
      <vt:lpstr>Adobe Garamond Pro</vt:lpstr>
      <vt:lpstr>Adobe Garamond Pro Bold</vt:lpstr>
      <vt:lpstr>Adobe Hebrew</vt:lpstr>
      <vt:lpstr>Arial</vt:lpstr>
      <vt:lpstr>Calibri</vt:lpstr>
      <vt:lpstr>Calibri Light</vt:lpstr>
      <vt:lpstr>Edwardian Script ITC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ACER</cp:lastModifiedBy>
  <cp:revision>37</cp:revision>
  <dcterms:created xsi:type="dcterms:W3CDTF">2024-01-18T06:02:32Z</dcterms:created>
  <dcterms:modified xsi:type="dcterms:W3CDTF">2024-01-24T10:04:05Z</dcterms:modified>
</cp:coreProperties>
</file>